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334" r:id="rId5"/>
    <p:sldId id="274" r:id="rId6"/>
    <p:sldId id="333" r:id="rId7"/>
    <p:sldId id="273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4" r:id="rId16"/>
    <p:sldId id="260" r:id="rId17"/>
    <p:sldId id="259" r:id="rId18"/>
    <p:sldId id="270" r:id="rId19"/>
    <p:sldId id="261" r:id="rId20"/>
    <p:sldId id="262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8" r:id="rId30"/>
    <p:sldId id="357" r:id="rId31"/>
    <p:sldId id="353" r:id="rId32"/>
    <p:sldId id="360" r:id="rId33"/>
    <p:sldId id="355" r:id="rId34"/>
    <p:sldId id="359" r:id="rId35"/>
    <p:sldId id="362" r:id="rId36"/>
    <p:sldId id="361" r:id="rId37"/>
    <p:sldId id="363" r:id="rId38"/>
    <p:sldId id="364" r:id="rId39"/>
    <p:sldId id="276" r:id="rId40"/>
    <p:sldId id="277" r:id="rId41"/>
    <p:sldId id="264" r:id="rId42"/>
    <p:sldId id="265" r:id="rId43"/>
    <p:sldId id="266" r:id="rId44"/>
    <p:sldId id="268" r:id="rId45"/>
    <p:sldId id="267" r:id="rId46"/>
    <p:sldId id="269" r:id="rId47"/>
    <p:sldId id="278" r:id="rId48"/>
    <p:sldId id="279" r:id="rId49"/>
    <p:sldId id="280" r:id="rId50"/>
    <p:sldId id="281" r:id="rId51"/>
    <p:sldId id="282" r:id="rId52"/>
    <p:sldId id="285" r:id="rId53"/>
    <p:sldId id="286" r:id="rId54"/>
    <p:sldId id="287" r:id="rId55"/>
    <p:sldId id="289" r:id="rId56"/>
    <p:sldId id="291" r:id="rId57"/>
    <p:sldId id="288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4" r:id="rId69"/>
    <p:sldId id="305" r:id="rId70"/>
    <p:sldId id="258" r:id="rId71"/>
    <p:sldId id="388" r:id="rId72"/>
    <p:sldId id="306" r:id="rId73"/>
    <p:sldId id="389" r:id="rId74"/>
    <p:sldId id="390" r:id="rId75"/>
    <p:sldId id="391" r:id="rId76"/>
    <p:sldId id="307" r:id="rId77"/>
    <p:sldId id="308" r:id="rId78"/>
    <p:sldId id="392" r:id="rId79"/>
    <p:sldId id="393" r:id="rId80"/>
    <p:sldId id="394" r:id="rId81"/>
    <p:sldId id="395" r:id="rId82"/>
    <p:sldId id="396" r:id="rId83"/>
    <p:sldId id="309" r:id="rId84"/>
    <p:sldId id="397" r:id="rId85"/>
    <p:sldId id="398" r:id="rId86"/>
    <p:sldId id="399" r:id="rId87"/>
    <p:sldId id="400" r:id="rId88"/>
    <p:sldId id="401" r:id="rId89"/>
    <p:sldId id="310" r:id="rId90"/>
    <p:sldId id="311" r:id="rId91"/>
    <p:sldId id="331" r:id="rId92"/>
    <p:sldId id="314" r:id="rId93"/>
    <p:sldId id="402" r:id="rId94"/>
    <p:sldId id="403" r:id="rId95"/>
    <p:sldId id="404" r:id="rId96"/>
    <p:sldId id="315" r:id="rId97"/>
    <p:sldId id="405" r:id="rId98"/>
    <p:sldId id="406" r:id="rId99"/>
    <p:sldId id="407" r:id="rId100"/>
    <p:sldId id="316" r:id="rId101"/>
    <p:sldId id="408" r:id="rId102"/>
    <p:sldId id="409" r:id="rId103"/>
    <p:sldId id="410" r:id="rId104"/>
    <p:sldId id="411" r:id="rId105"/>
    <p:sldId id="412" r:id="rId106"/>
    <p:sldId id="413" r:id="rId107"/>
    <p:sldId id="317" r:id="rId108"/>
    <p:sldId id="271" r:id="rId109"/>
    <p:sldId id="318" r:id="rId110"/>
    <p:sldId id="319" r:id="rId111"/>
    <p:sldId id="368" r:id="rId112"/>
    <p:sldId id="320" r:id="rId113"/>
    <p:sldId id="367" r:id="rId114"/>
    <p:sldId id="365" r:id="rId115"/>
    <p:sldId id="366" r:id="rId116"/>
    <p:sldId id="321" r:id="rId117"/>
    <p:sldId id="374" r:id="rId118"/>
    <p:sldId id="373" r:id="rId119"/>
    <p:sldId id="322" r:id="rId120"/>
    <p:sldId id="372" r:id="rId121"/>
    <p:sldId id="323" r:id="rId122"/>
    <p:sldId id="371" r:id="rId123"/>
    <p:sldId id="324" r:id="rId124"/>
    <p:sldId id="370" r:id="rId125"/>
    <p:sldId id="325" r:id="rId126"/>
    <p:sldId id="369" r:id="rId127"/>
    <p:sldId id="326" r:id="rId128"/>
    <p:sldId id="375" r:id="rId129"/>
    <p:sldId id="376" r:id="rId130"/>
    <p:sldId id="327" r:id="rId131"/>
    <p:sldId id="377" r:id="rId132"/>
    <p:sldId id="378" r:id="rId133"/>
    <p:sldId id="379" r:id="rId134"/>
    <p:sldId id="328" r:id="rId135"/>
    <p:sldId id="380" r:id="rId136"/>
    <p:sldId id="283" r:id="rId137"/>
    <p:sldId id="382" r:id="rId138"/>
    <p:sldId id="381" r:id="rId139"/>
    <p:sldId id="284" r:id="rId140"/>
    <p:sldId id="383" r:id="rId141"/>
    <p:sldId id="384" r:id="rId142"/>
    <p:sldId id="385" r:id="rId143"/>
    <p:sldId id="386" r:id="rId144"/>
    <p:sldId id="332" r:id="rId145"/>
    <p:sldId id="387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CB42-292E-4AE1-BDFC-8C3FB9B4F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000A3-0FF8-4E9B-87ED-951410151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EFA78-E477-4451-85CE-3DD1AAC9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09AE2-FF3C-4241-BC99-EC224AADC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6506C-1185-489B-9157-544D6671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1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BCAC-4BE0-45DF-B8C5-946E497A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E2E83-FAAF-41DE-AF44-B34971FB1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F01AE-6160-4689-960D-6F0E6454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2741-3C48-433F-827E-8CFABF92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E9066-AC86-48ED-B8D8-368DEB62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B2F37-811F-41A9-B039-5715A41A8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44377-282D-4A4E-AD38-B924D2925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BA5F3-9E6A-4A57-86C3-84F4DE8E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E6C4-5DBD-48CD-B3DE-6F0C5B7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CBEDF-2BDA-4DAF-82A8-347753D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2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B433-82F5-4770-8D47-0FFB6E7B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D529-ACE6-4DD6-B147-BDAC14276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D5216-D4AC-4A8A-8E41-8A37114C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A9328-720E-4C41-8485-794AA632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8F50-0715-41E8-AD27-1DFAB1B44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57FF-9823-4CFF-95C0-EE3917FF5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02BB0-2E52-4C41-A9DC-7F26BB358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7C336-158D-4522-BE76-459E1003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50087-9FC5-4C74-B3D7-3ED77DEC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97381-1056-47E4-8CD6-727473D2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569C-FC18-4D65-921E-AA32C416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0E16-959B-4078-BD8C-2C193D0FC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DF2D6-C359-4D0A-95D8-A0B1BEDC5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8B9C4-AB95-4720-A9DE-67B32902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4F125-771F-4B01-AD77-46B6C4A7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C6D84-E061-4BF3-842F-CA3C8059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9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F59B-9231-4BE4-A6BD-4466B027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7EB12-B3B0-47B9-A729-6DED2B79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79164-A6A2-4A96-8171-88A6D8575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AF07F-A933-4E20-B01D-7154E0A6B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4A28D6-3FA3-4992-BE15-A0F02BB6B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ED4B6-2F95-4BE7-B438-0FD012915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8F25E-86B7-439B-84F1-B13C655B2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EBF472-CC38-402F-B350-B31D96BC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1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060-FEB6-4FDB-991D-CD01105E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A259C-0C35-4958-AF02-C18484B1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BF810-79A9-4F6E-8B8E-4BD11A952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4D4D1-E909-43A7-9444-52AAD874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9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A77C7-8374-4CEA-9885-742E9CEE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747E3-B90E-429C-892D-6299EB79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E23A8-FB92-4F62-990A-AA41535B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C80C-1B1E-4C3A-9746-B7D35FD45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6D90-276C-4EEA-A5A6-4E622CA5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ECAB0-6593-4163-9F20-3B09998E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B8D4C-7A94-48FA-AEC6-9FAE5F65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44515-1A57-46A6-ADB4-261D5227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13AA-BB14-4BFC-9AAC-2460D19B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9595-78B6-482D-9089-86A0E80C4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DF1F5-0F16-47AF-8C9B-AF542AF28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618F7-65E2-4646-972F-F090C3D43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B7140-6870-47DF-8D53-14E2811F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28417-87DD-4F55-BF91-8A2A8225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99983-70C9-418E-BF3A-2D02F0E3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1E773-AA36-4943-B8FA-107C564B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5CA24-B2D5-4781-B7F1-32B18C751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835C-AD24-4BEC-B1F3-941348E76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C654E-24D0-4C76-94FC-6DC05EFA2447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65C3-7618-4D57-972C-F59BB14A4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FE63-9DC8-4F12-8308-57944C1C5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A9D14-4634-4A60-BA3A-F72954DA3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8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ncbi.nlm.nih.gov/sra/docs/sragrowth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cbi.nlm.nih.gov/sra/docs/sragrowth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7/10/10/impressive-growth-r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7/10/10/impressive-growth-r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1000.com/2016/07/14/going-with-the-workflow-an-interview-with-bioconductor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ortech.org/wp-content/uploads/2017/04/python-software-logo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s.leeds.ac.uk/events/event/5932/how-can-matlab-help-research-workflows" TargetMode="External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Fall 2020: “Programming Fundamentals and RNA-Seq analysis”</a:t>
            </a:r>
          </a:p>
          <a:p>
            <a:endParaRPr lang="en-US" dirty="0"/>
          </a:p>
          <a:p>
            <a:r>
              <a:rPr lang="en-US" dirty="0"/>
              <a:t>Week 1: Orientation and R Data Structures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Gain fundamental R programming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downstream RNA-Seq analysis with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upstream RNA-Seq analysis with Linux shell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a complete RNA-Seq analysis and present 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18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For numeric data types, mathematical comparisons can also be made.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1 less than 100?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For numeric data types, mathematical comparisons can also be made.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1 less than 100?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</p:txBody>
      </p:sp>
    </p:spTree>
    <p:extLst>
      <p:ext uri="{BB962C8B-B14F-4D97-AF65-F5344CB8AC3E}">
        <p14:creationId xmlns:p14="http://schemas.microsoft.com/office/powerpoint/2010/main" val="26017168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For numeric data types, mathematical comparisons can also be made.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1 less than 100?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2 + 2 greater than 2 ^ 2?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&gt;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^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29103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For numeric data types, mathematical comparisons can also be made.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1 less than 100?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2 + 2 greater than 2 ^ 2?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&gt;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^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FALSE</a:t>
            </a:r>
          </a:p>
        </p:txBody>
      </p:sp>
    </p:spTree>
    <p:extLst>
      <p:ext uri="{BB962C8B-B14F-4D97-AF65-F5344CB8AC3E}">
        <p14:creationId xmlns:p14="http://schemas.microsoft.com/office/powerpoint/2010/main" val="3590323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For numeric data types, mathematical comparisons can also be made.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1 less than 100?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&lt;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2 + 2 greater than 2 ^ 2?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&gt;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^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FALSE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Is 2 + 2 greater than or equal to 2 ^ 2?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&gt;=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^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612942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For numeric data types, mathematical comparisons can also be made.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1 less than 100?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2 + 2 greater than 2 ^ 2?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FALSE</a:t>
            </a:r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2 + 2 greater than or equal to 2 ^ 2?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&gt;=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</p:txBody>
      </p:sp>
    </p:spTree>
    <p:extLst>
      <p:ext uri="{BB962C8B-B14F-4D97-AF65-F5344CB8AC3E}">
        <p14:creationId xmlns:p14="http://schemas.microsoft.com/office/powerpoint/2010/main" val="1203624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Mathematical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For numeric data types, mathematical comparisons can also be made.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1 less than 100?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2 + 2 greater than 2 ^ 2?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FALSE</a:t>
            </a:r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Is 2 + 2 greater than or equal to 2 ^ 2?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&gt;=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</p:txBody>
      </p:sp>
    </p:spTree>
    <p:extLst>
      <p:ext uri="{BB962C8B-B14F-4D97-AF65-F5344CB8AC3E}">
        <p14:creationId xmlns:p14="http://schemas.microsoft.com/office/powerpoint/2010/main" val="38062331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Variables hold objects which are assigned to them.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 sz="1800">
                <a:latin typeface="Courier"/>
              </a:rPr>
              <a:t>a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1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Variables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Variables are identical to the object assigned to them.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a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 sz="1800">
                <a:latin typeface="Courier"/>
              </a:rPr>
              <a:t>b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a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Does b equal 1?</a:t>
            </a:r>
            <a:br/>
            <a:r>
              <a:rPr sz="1800">
                <a:latin typeface="Courier"/>
              </a:rPr>
              <a:t>b 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 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Variables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Variables enable complex operations on data.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h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100</a:t>
            </a:r>
            <a:br/>
            <a:r>
              <a:rPr sz="1800">
                <a:latin typeface="Courier"/>
              </a:rPr>
              <a:t>i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h </a:t>
            </a:r>
            <a:r>
              <a:rPr sz="1800">
                <a:solidFill>
                  <a:srgbClr val="666666"/>
                </a:solidFill>
                <a:latin typeface="Courier"/>
              </a:rPr>
              <a:t>/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3E100</a:t>
            </a:r>
            <a:br/>
            <a:r>
              <a:rPr sz="1800">
                <a:latin typeface="Courier"/>
              </a:rPr>
              <a:t>j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1E5</a:t>
            </a:r>
            <a:br/>
            <a:r>
              <a:rPr sz="1800">
                <a:latin typeface="Courier"/>
              </a:rPr>
              <a:t>k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j </a:t>
            </a:r>
            <a:r>
              <a:rPr sz="1800">
                <a:solidFill>
                  <a:srgbClr val="666666"/>
                </a:solidFill>
                <a:latin typeface="Courier"/>
              </a:rPr>
              <a:t>^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*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i)</a:t>
            </a:r>
            <a:br/>
            <a:r>
              <a:rPr sz="1800">
                <a:latin typeface="Courier"/>
              </a:rPr>
              <a:t>k 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FALSE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Gain fundamental R programming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downstream RNA-Seq analysis with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upstream RNA-Seq analysis with Linux shell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a complete RNA-Seq analysis and present it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By the end, you will gain the skills and confidence to use RNA-Seq analysis and R programming in your research.</a:t>
            </a:r>
          </a:p>
        </p:txBody>
      </p:sp>
    </p:spTree>
    <p:extLst>
      <p:ext uri="{BB962C8B-B14F-4D97-AF65-F5344CB8AC3E}">
        <p14:creationId xmlns:p14="http://schemas.microsoft.com/office/powerpoint/2010/main" val="19747998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Complex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12222-5C39-415A-8614-81031B86F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A vector is an ordered collection of either </a:t>
            </a:r>
            <a:r>
              <a:rPr dirty="0" err="1"/>
              <a:t>numerics</a:t>
            </a:r>
            <a:r>
              <a:rPr dirty="0"/>
              <a:t>, characters, or </a:t>
            </a:r>
            <a:r>
              <a:rPr dirty="0" err="1"/>
              <a:t>logicals</a:t>
            </a:r>
            <a:r>
              <a:rPr dirty="0"/>
              <a:t>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endParaRPr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22456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A vector is an ordered collection of either </a:t>
            </a:r>
            <a:r>
              <a:rPr dirty="0" err="1"/>
              <a:t>numerics</a:t>
            </a:r>
            <a:r>
              <a:rPr dirty="0"/>
              <a:t>, characters, or </a:t>
            </a:r>
            <a:r>
              <a:rPr dirty="0" err="1"/>
              <a:t>logicals</a:t>
            </a:r>
            <a:r>
              <a:rPr dirty="0"/>
              <a:t>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## [1] 1 2 3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A vector is an ordered collection of either </a:t>
            </a:r>
            <a:r>
              <a:rPr dirty="0" err="1"/>
              <a:t>numerics</a:t>
            </a:r>
            <a:r>
              <a:rPr dirty="0"/>
              <a:t>, characters, or </a:t>
            </a:r>
            <a:r>
              <a:rPr dirty="0" err="1"/>
              <a:t>logicals</a:t>
            </a:r>
            <a:r>
              <a:rPr dirty="0"/>
              <a:t>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num_vec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 err="1">
                <a:latin typeface="Courier"/>
              </a:rPr>
              <a:t>num_vec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1 2 3</a:t>
            </a:r>
          </a:p>
        </p:txBody>
      </p:sp>
    </p:spTree>
    <p:extLst>
      <p:ext uri="{BB962C8B-B14F-4D97-AF65-F5344CB8AC3E}">
        <p14:creationId xmlns:p14="http://schemas.microsoft.com/office/powerpoint/2010/main" val="6257975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A vector is an ordered collection of either </a:t>
            </a:r>
            <a:r>
              <a:rPr dirty="0" err="1"/>
              <a:t>numerics</a:t>
            </a:r>
            <a:r>
              <a:rPr dirty="0"/>
              <a:t>, characters, or </a:t>
            </a:r>
            <a:r>
              <a:rPr dirty="0" err="1"/>
              <a:t>logicals</a:t>
            </a:r>
            <a:r>
              <a:rPr dirty="0"/>
              <a:t>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num_vec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 err="1">
                <a:latin typeface="Courier"/>
              </a:rPr>
              <a:t>num_vec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1 2 3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char_vec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"World"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"!"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 err="1">
                <a:latin typeface="Courier"/>
              </a:rPr>
              <a:t>char_vec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"Hello" "World" "!"</a:t>
            </a:r>
          </a:p>
        </p:txBody>
      </p:sp>
    </p:spTree>
    <p:extLst>
      <p:ext uri="{BB962C8B-B14F-4D97-AF65-F5344CB8AC3E}">
        <p14:creationId xmlns:p14="http://schemas.microsoft.com/office/powerpoint/2010/main" val="40850268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t>A vector is an ordered collection of either numerics, characters, or logicals.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num_vec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num_vec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1 2 3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char_vec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"Hello"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"World"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"!"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char_vec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"Hello" "World" "!"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log_vec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log_vec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 TRUE FALSE FALSE</a:t>
            </a:r>
          </a:p>
        </p:txBody>
      </p:sp>
    </p:spTree>
    <p:extLst>
      <p:ext uri="{BB962C8B-B14F-4D97-AF65-F5344CB8AC3E}">
        <p14:creationId xmlns:p14="http://schemas.microsoft.com/office/powerpoint/2010/main" val="19341251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Vectors can also have a vector of names which describe each element.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urier"/>
              </a:rPr>
              <a:t>grades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Vectors can also have a vector of names which describe each element.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urier"/>
              </a:rPr>
              <a:t>grades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(grades)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endParaRPr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73229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Vectors can also have a vector of names which describe each element.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grades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98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95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82</a:t>
            </a:r>
            <a:r>
              <a:rPr sz="1800">
                <a:latin typeface="Courier"/>
              </a:rPr>
              <a:t>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(grades)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"Jimmy"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"Alice"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"Susan"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grades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Jimmy Alice Susan 
##    98    95    82</a:t>
            </a:r>
          </a:p>
        </p:txBody>
      </p:sp>
    </p:spTree>
    <p:extLst>
      <p:ext uri="{BB962C8B-B14F-4D97-AF65-F5344CB8AC3E}">
        <p14:creationId xmlns:p14="http://schemas.microsoft.com/office/powerpoint/2010/main" val="1436956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Elements from a vector can be accessed using the index of the desired data.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urier"/>
              </a:rPr>
              <a:t>fruits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"apple"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"banana"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"orange"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fruits[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1310"/>
          </a:xfrm>
        </p:spPr>
        <p:txBody>
          <a:bodyPr>
            <a:normAutofit/>
          </a:bodyPr>
          <a:lstStyle/>
          <a:p>
            <a:r>
              <a:rPr lang="en-US" dirty="0"/>
              <a:t>Put in the time/effort. Likely requirements:</a:t>
            </a:r>
          </a:p>
          <a:p>
            <a:pPr lvl="1"/>
            <a:r>
              <a:rPr lang="en-US" dirty="0"/>
              <a:t>Learning R: 15+ hours</a:t>
            </a:r>
          </a:p>
          <a:p>
            <a:pPr lvl="1"/>
            <a:r>
              <a:rPr lang="en-US" dirty="0"/>
              <a:t>RNA-Seq assignments:  10+ hours</a:t>
            </a:r>
          </a:p>
          <a:p>
            <a:pPr lvl="1"/>
            <a:r>
              <a:rPr lang="en-US" dirty="0"/>
              <a:t>Final project: 4+ hours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543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Elements from a vector can be accessed using the index of the desired data.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fruits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"apple"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"banana"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"orange"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fruits[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"banana"</a:t>
            </a:r>
          </a:p>
        </p:txBody>
      </p:sp>
    </p:spTree>
    <p:extLst>
      <p:ext uri="{BB962C8B-B14F-4D97-AF65-F5344CB8AC3E}">
        <p14:creationId xmlns:p14="http://schemas.microsoft.com/office/powerpoint/2010/main" val="6604698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Elements from a vector can be accessed using the name of the desired element.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urier"/>
              </a:rPr>
              <a:t>grades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(grades)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grades[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]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Elements from a vector can be accessed using the name of the desired element.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latin typeface="Courier"/>
              </a:rPr>
              <a:t>grades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(grades)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grades[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]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Alice 
##    95</a:t>
            </a:r>
          </a:p>
        </p:txBody>
      </p:sp>
    </p:spTree>
    <p:extLst>
      <p:ext uri="{BB962C8B-B14F-4D97-AF65-F5344CB8AC3E}">
        <p14:creationId xmlns:p14="http://schemas.microsoft.com/office/powerpoint/2010/main" val="34195739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Numeric shortcut for getting a vector of integers: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my_ints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solidFill>
                  <a:srgbClr val="666666"/>
                </a:solidFill>
                <a:latin typeface="Courier"/>
              </a:rPr>
              <a:t>: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</a:t>
            </a:r>
            <a:br>
              <a:rPr dirty="0"/>
            </a:br>
            <a:r>
              <a:rPr sz="1800" dirty="0" err="1">
                <a:latin typeface="Courier"/>
              </a:rPr>
              <a:t>my_ints</a:t>
            </a: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Vectors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Numeric shortcut for getting a vector of integers: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my_ints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10</a:t>
            </a:r>
            <a:br/>
            <a:r>
              <a:rPr sz="1800">
                <a:latin typeface="Courier"/>
              </a:rPr>
              <a:t>my_ints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 [1]  1  2  3  4  5  6  7  8  9 10</a:t>
            </a:r>
          </a:p>
        </p:txBody>
      </p:sp>
    </p:spTree>
    <p:extLst>
      <p:ext uri="{BB962C8B-B14F-4D97-AF65-F5344CB8AC3E}">
        <p14:creationId xmlns:p14="http://schemas.microsoft.com/office/powerpoint/2010/main" val="42746648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A list is an ordered collection of any objects.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my_list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,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dirty="0" err="1">
                <a:latin typeface="Courier"/>
              </a:rPr>
              <a:t>my_list</a:t>
            </a: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t>A list is an ordered collection of any objects.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my_list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"b"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,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))</a:t>
            </a:r>
            <a:br/>
            <a:r>
              <a:rPr sz="1800">
                <a:latin typeface="Courier"/>
              </a:rPr>
              <a:t>my_list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[[1]]
## [1] 1
## 
## [[2]]
## [1] "b"
## 
## [[3]]
## [1] TRUE
## 
## [[4]]
## [1] 1 2 3</a:t>
            </a:r>
          </a:p>
        </p:txBody>
      </p:sp>
    </p:spTree>
    <p:extLst>
      <p:ext uri="{BB962C8B-B14F-4D97-AF65-F5344CB8AC3E}">
        <p14:creationId xmlns:p14="http://schemas.microsoft.com/office/powerpoint/2010/main" val="27370914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Lists can also have names.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        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Lists can also have names.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        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endParaRPr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8477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Lists can also have names.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my_class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"Jimmy"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"Alice"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"Susan"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98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95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82</a:t>
            </a:r>
            <a:r>
              <a:rPr sz="1800">
                <a:latin typeface="Courier"/>
              </a:rPr>
              <a:t>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(my_class)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"Grades"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my_class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$Students
## [1] "Jimmy" "Alice" "Susan"
## 
## $Grades
## [1] 98 95 82</a:t>
            </a:r>
          </a:p>
        </p:txBody>
      </p:sp>
    </p:spTree>
    <p:extLst>
      <p:ext uri="{BB962C8B-B14F-4D97-AF65-F5344CB8AC3E}">
        <p14:creationId xmlns:p14="http://schemas.microsoft.com/office/powerpoint/2010/main" val="258191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1310"/>
          </a:xfrm>
        </p:spPr>
        <p:txBody>
          <a:bodyPr>
            <a:normAutofit/>
          </a:bodyPr>
          <a:lstStyle/>
          <a:p>
            <a:r>
              <a:rPr lang="en-US" dirty="0"/>
              <a:t>Put in the time/effort. Likely requirements:</a:t>
            </a:r>
          </a:p>
          <a:p>
            <a:pPr lvl="1"/>
            <a:r>
              <a:rPr lang="en-US" dirty="0"/>
              <a:t>Learning R: 15+ hours</a:t>
            </a:r>
          </a:p>
          <a:p>
            <a:pPr lvl="1"/>
            <a:r>
              <a:rPr lang="en-US" dirty="0"/>
              <a:t>RNA-Seq assignments:  10+ hours</a:t>
            </a:r>
          </a:p>
          <a:p>
            <a:pPr lvl="1"/>
            <a:r>
              <a:rPr lang="en-US" dirty="0"/>
              <a:t>Final project: 4+ hours</a:t>
            </a:r>
          </a:p>
          <a:p>
            <a:r>
              <a:rPr lang="en-US" dirty="0"/>
              <a:t>DataCamp Classroom</a:t>
            </a:r>
          </a:p>
          <a:p>
            <a:pPr lvl="1"/>
            <a:r>
              <a:rPr lang="en-US" dirty="0"/>
              <a:t>Do the assignments</a:t>
            </a:r>
          </a:p>
          <a:p>
            <a:pPr lvl="1"/>
            <a:r>
              <a:rPr lang="en-US" dirty="0"/>
              <a:t>Do the assessments</a:t>
            </a:r>
          </a:p>
          <a:p>
            <a:pPr lvl="1"/>
            <a:r>
              <a:rPr lang="en-US" dirty="0"/>
              <a:t>Do the practice questions </a:t>
            </a:r>
            <a:r>
              <a:rPr lang="en-US" u="sng" dirty="0"/>
              <a:t>every 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1717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Lists can be accessed using numeric indexes or by element name.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        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lang="en-US" sz="1800" dirty="0" err="1">
                <a:latin typeface="Courier"/>
              </a:rPr>
              <a:t>my_class</a:t>
            </a:r>
            <a:r>
              <a:rPr lang="en-US" sz="1800" dirty="0">
                <a:latin typeface="Courier"/>
              </a:rPr>
              <a:t>[[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800" dirty="0">
                <a:latin typeface="Courier"/>
              </a:rPr>
              <a:t>]]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Lists can be accessed using numeric indexes or by element name.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        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[[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]]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"Jimmy" "Alice" "Susan"</a:t>
            </a:r>
          </a:p>
        </p:txBody>
      </p:sp>
    </p:spTree>
    <p:extLst>
      <p:ext uri="{BB962C8B-B14F-4D97-AF65-F5344CB8AC3E}">
        <p14:creationId xmlns:p14="http://schemas.microsoft.com/office/powerpoint/2010/main" val="2425957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Lists can be accessed using numeric indexes or by element name.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list</a:t>
            </a:r>
            <a:r>
              <a:rPr sz="1800" dirty="0">
                <a:latin typeface="Courier"/>
              </a:rPr>
              <a:t>(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</a:t>
            </a:r>
            <a:br>
              <a:rPr dirty="0"/>
            </a:br>
            <a:r>
              <a:rPr sz="1800" dirty="0">
                <a:latin typeface="Courier"/>
              </a:rPr>
              <a:t>              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))</a:t>
            </a:r>
            <a:br>
              <a:rPr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names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)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[[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]]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"Jimmy" "Alice" "Susan"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my_class</a:t>
            </a:r>
            <a:r>
              <a:rPr sz="1800" dirty="0">
                <a:latin typeface="Courier"/>
              </a:rPr>
              <a:t>[[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2403252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Lists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Lists can be accessed using numeric indexes or by element name.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my_class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list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"Jimmy"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"Alice"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"Susan"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  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98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95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82</a:t>
            </a:r>
            <a:r>
              <a:rPr sz="1800">
                <a:latin typeface="Courier"/>
              </a:rPr>
              <a:t>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names</a:t>
            </a:r>
            <a:r>
              <a:rPr sz="1800">
                <a:latin typeface="Courier"/>
              </a:rPr>
              <a:t>(my_class)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"Grades"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my_class[[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]]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"Jimmy" "Alice" "Susan"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my_class[[</a:t>
            </a:r>
            <a:r>
              <a:rPr sz="1800">
                <a:solidFill>
                  <a:srgbClr val="4070A0"/>
                </a:solidFill>
                <a:latin typeface="Courier"/>
              </a:rPr>
              <a:t>"Grades"</a:t>
            </a:r>
            <a:r>
              <a:rPr sz="1800">
                <a:latin typeface="Courier"/>
              </a:rPr>
              <a:t>]]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98 95 82</a:t>
            </a:r>
          </a:p>
        </p:txBody>
      </p:sp>
    </p:spTree>
    <p:extLst>
      <p:ext uri="{BB962C8B-B14F-4D97-AF65-F5344CB8AC3E}">
        <p14:creationId xmlns:p14="http://schemas.microsoft.com/office/powerpoint/2010/main" val="42390186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Data Frames are similar to excel sheets. They are 2D arrays which can hold numeric, character, and </a:t>
            </a:r>
            <a:r>
              <a:rPr dirty="0" err="1"/>
              <a:t>boolean</a:t>
            </a:r>
            <a:r>
              <a:rPr dirty="0"/>
              <a:t> data. They also have column names.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t>Data Frames are similar to excel sheets. They are 2D arrays which can hold numeric, character, and boolean data. They also have column names.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my_df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"Jimmy"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"Alice"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"Susan"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4070A0"/>
                </a:solidFill>
                <a:latin typeface="Courier"/>
              </a:rPr>
              <a:t>"Grades"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98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95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82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)</a:t>
            </a:r>
            <a:br/>
            <a:br/>
            <a:r>
              <a:rPr sz="1800">
                <a:latin typeface="Courier"/>
              </a:rPr>
              <a:t>my_df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  Students Grades
## 1    Jimmy     98
## 2    Alice     95
## 3    Susan     82</a:t>
            </a:r>
          </a:p>
        </p:txBody>
      </p:sp>
    </p:spTree>
    <p:extLst>
      <p:ext uri="{BB962C8B-B14F-4D97-AF65-F5344CB8AC3E}">
        <p14:creationId xmlns:p14="http://schemas.microsoft.com/office/powerpoint/2010/main" val="10649617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be accessed numerically by specifying the row and column of interest.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be accessed numerically by specifying the row and column of interest.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What grade did Susan get?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  </a:t>
            </a:r>
            <a:r>
              <a:rPr sz="1800" i="1" dirty="0">
                <a:solidFill>
                  <a:srgbClr val="60A0B0"/>
                </a:solidFill>
                <a:latin typeface="Courier"/>
              </a:rPr>
              <a:t># [row, column]</a:t>
            </a:r>
          </a:p>
        </p:txBody>
      </p:sp>
    </p:spTree>
    <p:extLst>
      <p:ext uri="{BB962C8B-B14F-4D97-AF65-F5344CB8AC3E}">
        <p14:creationId xmlns:p14="http://schemas.microsoft.com/office/powerpoint/2010/main" val="28075889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Data Frames can be accessed numerically by specifying the row and column of interest.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latin typeface="Courier"/>
              </a:rPr>
              <a:t>my_df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"Jimmy"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"Alice"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"Susan"</a:t>
            </a:r>
            <a:r>
              <a:rPr sz="1800">
                <a:latin typeface="Courier"/>
              </a:rPr>
              <a:t>), 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4070A0"/>
                </a:solidFill>
                <a:latin typeface="Courier"/>
              </a:rPr>
              <a:t>"Grades"</a:t>
            </a:r>
            <a:r>
              <a:rPr sz="1800">
                <a:latin typeface="Courier"/>
              </a:rPr>
              <a:t>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98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95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82</a:t>
            </a:r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 What grade did Susan get?</a:t>
            </a:r>
            <a:br/>
            <a:r>
              <a:rPr sz="1800">
                <a:latin typeface="Courier"/>
              </a:rPr>
              <a:t>my_df[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A070"/>
                </a:solidFill>
                <a:latin typeface="Courier"/>
              </a:rPr>
              <a:t>2</a:t>
            </a:r>
            <a:r>
              <a:rPr sz="1800">
                <a:latin typeface="Courier"/>
              </a:rPr>
              <a:t>]  </a:t>
            </a:r>
            <a:r>
              <a:rPr sz="1800" i="1">
                <a:solidFill>
                  <a:srgbClr val="60A0B0"/>
                </a:solidFill>
                <a:latin typeface="Courier"/>
              </a:rPr>
              <a:t># [row, column]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82</a:t>
            </a:r>
          </a:p>
        </p:txBody>
      </p:sp>
    </p:spTree>
    <p:extLst>
      <p:ext uri="{BB962C8B-B14F-4D97-AF65-F5344CB8AC3E}">
        <p14:creationId xmlns:p14="http://schemas.microsoft.com/office/powerpoint/2010/main" val="6291553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also be accessed by column name with the “$” sign.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endParaRPr sz="1800" dirty="0">
              <a:latin typeface="Couri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1310"/>
          </a:xfrm>
        </p:spPr>
        <p:txBody>
          <a:bodyPr>
            <a:normAutofit/>
          </a:bodyPr>
          <a:lstStyle/>
          <a:p>
            <a:r>
              <a:rPr lang="en-US" dirty="0"/>
              <a:t>Put in the time/effort. Likely requirements:</a:t>
            </a:r>
          </a:p>
          <a:p>
            <a:pPr lvl="1"/>
            <a:r>
              <a:rPr lang="en-US" dirty="0"/>
              <a:t>Learning R: 15+ hours</a:t>
            </a:r>
          </a:p>
          <a:p>
            <a:pPr lvl="1"/>
            <a:r>
              <a:rPr lang="en-US" dirty="0"/>
              <a:t>RNA-Seq assignments:  10+ hours</a:t>
            </a:r>
          </a:p>
          <a:p>
            <a:pPr lvl="1"/>
            <a:r>
              <a:rPr lang="en-US" dirty="0"/>
              <a:t>Final project: 4+ hours</a:t>
            </a:r>
          </a:p>
          <a:p>
            <a:r>
              <a:rPr lang="en-US" dirty="0"/>
              <a:t>DataCamp Classroom</a:t>
            </a:r>
          </a:p>
          <a:p>
            <a:pPr lvl="1"/>
            <a:r>
              <a:rPr lang="en-US" dirty="0"/>
              <a:t>Do the assignments</a:t>
            </a:r>
          </a:p>
          <a:p>
            <a:pPr lvl="1"/>
            <a:r>
              <a:rPr lang="en-US" dirty="0"/>
              <a:t>Do the assessments</a:t>
            </a:r>
          </a:p>
          <a:p>
            <a:pPr lvl="1"/>
            <a:r>
              <a:rPr lang="en-US" dirty="0"/>
              <a:t>Do the practice questions </a:t>
            </a:r>
            <a:r>
              <a:rPr lang="en-US" u="sng" dirty="0"/>
              <a:t>every day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343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also be accessed by column name with the “$” sign.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Access the Grades Column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endParaRPr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361970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also be accessed by column name with the “$” sign.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Access the Grades Column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98 95 82</a:t>
            </a:r>
          </a:p>
        </p:txBody>
      </p:sp>
    </p:spTree>
    <p:extLst>
      <p:ext uri="{BB962C8B-B14F-4D97-AF65-F5344CB8AC3E}">
        <p14:creationId xmlns:p14="http://schemas.microsoft.com/office/powerpoint/2010/main" val="10317092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also be accessed by column name with the “$” sign.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Access the Grades Column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98 95 82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What grade did Alice get?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427199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Frames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Data Frames can also be accessed by column name with the “$” sign.</a:t>
            </a:r>
          </a:p>
          <a:p>
            <a:pPr marL="1270000" indent="0">
              <a:buNone/>
            </a:pPr>
            <a:r>
              <a:rPr sz="1800" dirty="0" err="1">
                <a:latin typeface="Courier"/>
              </a:rPr>
              <a:t>my_df</a:t>
            </a:r>
            <a:r>
              <a:rPr sz="1800" dirty="0">
                <a:latin typeface="Courier"/>
              </a:rPr>
              <a:t> &lt;-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 dirty="0">
                <a:latin typeface="Courier"/>
              </a:rPr>
              <a:t>(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"Students"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"Jimmy"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"Alice"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"Susan"</a:t>
            </a:r>
            <a:r>
              <a:rPr sz="1800" dirty="0">
                <a:latin typeface="Courier"/>
              </a:rPr>
              <a:t>), </a:t>
            </a:r>
            <a:br>
              <a:rPr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"Grades"</a:t>
            </a:r>
            <a:r>
              <a:rPr sz="1800" dirty="0">
                <a:latin typeface="Courier"/>
              </a:rPr>
              <a:t> 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98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82</a:t>
            </a:r>
            <a:r>
              <a:rPr sz="1800" dirty="0">
                <a:latin typeface="Courier"/>
              </a:rPr>
              <a:t>)</a:t>
            </a:r>
            <a:br>
              <a:rPr dirty="0"/>
            </a:br>
            <a:r>
              <a:rPr sz="1800"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sz="1800" i="1" dirty="0">
                <a:solidFill>
                  <a:srgbClr val="60A0B0"/>
                </a:solidFill>
                <a:latin typeface="Courier"/>
              </a:rPr>
              <a:t># Access the Grades Column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endParaRPr sz="1800" dirty="0">
              <a:latin typeface="Courier"/>
            </a:endParaRP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98 95 82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What grade did Alice get?</a:t>
            </a:r>
            <a:br>
              <a:rPr dirty="0"/>
            </a:br>
            <a:r>
              <a:rPr sz="1800" dirty="0" err="1">
                <a:latin typeface="Courier"/>
              </a:rPr>
              <a:t>my_df</a:t>
            </a:r>
            <a:r>
              <a:rPr sz="1800" dirty="0" err="1">
                <a:solidFill>
                  <a:srgbClr val="666666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Grades</a:t>
            </a:r>
            <a:r>
              <a:rPr sz="1800" dirty="0">
                <a:latin typeface="Courier"/>
              </a:rPr>
              <a:t>[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]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95</a:t>
            </a:r>
          </a:p>
        </p:txBody>
      </p:sp>
    </p:spTree>
    <p:extLst>
      <p:ext uri="{BB962C8B-B14F-4D97-AF65-F5344CB8AC3E}">
        <p14:creationId xmlns:p14="http://schemas.microsoft.com/office/powerpoint/2010/main" val="1264440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5191B-6FFE-4630-A348-A3A8E114A0EC}"/>
              </a:ext>
            </a:extLst>
          </p:cNvPr>
          <p:cNvSpPr txBox="1"/>
          <p:nvPr/>
        </p:nvSpPr>
        <p:spPr>
          <a:xfrm>
            <a:off x="4074952" y="2367171"/>
            <a:ext cx="4042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* Not described: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Factors </a:t>
            </a:r>
          </a:p>
        </p:txBody>
      </p:sp>
    </p:spTree>
    <p:extLst>
      <p:ext uri="{BB962C8B-B14F-4D97-AF65-F5344CB8AC3E}">
        <p14:creationId xmlns:p14="http://schemas.microsoft.com/office/powerpoint/2010/main" val="9487598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C42C-4E51-4B66-9C86-13FA0AF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E6E01-E42B-488D-8C9F-B8D58996E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Finish Introductory R course in DataCamp </a:t>
            </a:r>
          </a:p>
        </p:txBody>
      </p:sp>
    </p:spTree>
    <p:extLst>
      <p:ext uri="{BB962C8B-B14F-4D97-AF65-F5344CB8AC3E}">
        <p14:creationId xmlns:p14="http://schemas.microsoft.com/office/powerpoint/2010/main" val="127059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1310"/>
          </a:xfrm>
        </p:spPr>
        <p:txBody>
          <a:bodyPr>
            <a:normAutofit/>
          </a:bodyPr>
          <a:lstStyle/>
          <a:p>
            <a:r>
              <a:rPr lang="en-US" dirty="0"/>
              <a:t>Put in the time/effort. Likely requirements:</a:t>
            </a:r>
          </a:p>
          <a:p>
            <a:pPr lvl="1"/>
            <a:r>
              <a:rPr lang="en-US" dirty="0"/>
              <a:t>Learning R: 15+ hours</a:t>
            </a:r>
          </a:p>
          <a:p>
            <a:pPr lvl="1"/>
            <a:r>
              <a:rPr lang="en-US" dirty="0"/>
              <a:t>RNA-Seq assignments:  10+ hours</a:t>
            </a:r>
          </a:p>
          <a:p>
            <a:pPr lvl="1"/>
            <a:r>
              <a:rPr lang="en-US" dirty="0"/>
              <a:t>Final project: 4+ hours</a:t>
            </a:r>
          </a:p>
          <a:p>
            <a:r>
              <a:rPr lang="en-US" dirty="0"/>
              <a:t>DataCamp Classroom</a:t>
            </a:r>
          </a:p>
          <a:p>
            <a:pPr lvl="1"/>
            <a:r>
              <a:rPr lang="en-US" dirty="0"/>
              <a:t>Do the assignments</a:t>
            </a:r>
          </a:p>
          <a:p>
            <a:pPr lvl="1"/>
            <a:r>
              <a:rPr lang="en-US" dirty="0"/>
              <a:t>Do the assessments</a:t>
            </a:r>
          </a:p>
          <a:p>
            <a:pPr lvl="1"/>
            <a:r>
              <a:rPr lang="en-US" dirty="0"/>
              <a:t>Do the practice questions </a:t>
            </a:r>
            <a:r>
              <a:rPr lang="en-US" u="sng" dirty="0"/>
              <a:t>every day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8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A9B-AF4C-44B3-94C6-196A4A73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Bootcamp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42F84-EC2C-4793-99B3-36EAFBC2C0A7}"/>
              </a:ext>
            </a:extLst>
          </p:cNvPr>
          <p:cNvSpPr txBox="1"/>
          <p:nvPr/>
        </p:nvSpPr>
        <p:spPr>
          <a:xfrm>
            <a:off x="663276" y="5049730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Faculty and Staff instructors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5698E-51A3-4682-960D-925530F84482}"/>
              </a:ext>
            </a:extLst>
          </p:cNvPr>
          <p:cNvSpPr txBox="1"/>
          <p:nvPr/>
        </p:nvSpPr>
        <p:spPr>
          <a:xfrm>
            <a:off x="663276" y="2142111"/>
            <a:ext cx="226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Student Instructors and TAs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95FBA9-276E-4903-9935-A5D29F5FDB23}"/>
              </a:ext>
            </a:extLst>
          </p:cNvPr>
          <p:cNvGrpSpPr/>
          <p:nvPr/>
        </p:nvGrpSpPr>
        <p:grpSpPr>
          <a:xfrm>
            <a:off x="3714402" y="1707589"/>
            <a:ext cx="1409693" cy="2358779"/>
            <a:chOff x="3714402" y="1707589"/>
            <a:chExt cx="1409693" cy="2358779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EED84817-64C2-429C-BFA4-6926682AE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1" r="15081"/>
            <a:stretch/>
          </p:blipFill>
          <p:spPr>
            <a:xfrm>
              <a:off x="3714402" y="1707589"/>
              <a:ext cx="1409693" cy="19974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446356-DF74-4078-9091-B58B06138E80}"/>
                </a:ext>
              </a:extLst>
            </p:cNvPr>
            <p:cNvSpPr txBox="1"/>
            <p:nvPr/>
          </p:nvSpPr>
          <p:spPr>
            <a:xfrm>
              <a:off x="3721365" y="3697036"/>
              <a:ext cx="1356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Henry Miller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C60DC-81F5-42A7-B800-020348563EE6}"/>
              </a:ext>
            </a:extLst>
          </p:cNvPr>
          <p:cNvGrpSpPr/>
          <p:nvPr/>
        </p:nvGrpSpPr>
        <p:grpSpPr>
          <a:xfrm>
            <a:off x="5769888" y="1707589"/>
            <a:ext cx="1427186" cy="2358779"/>
            <a:chOff x="5769888" y="1707589"/>
            <a:chExt cx="1427186" cy="2358779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93D7708A-81DB-4B08-8146-076852C7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35" y="1707589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CE4FF-840D-476E-A457-CE0480B5D665}"/>
                </a:ext>
              </a:extLst>
            </p:cNvPr>
            <p:cNvSpPr txBox="1"/>
            <p:nvPr/>
          </p:nvSpPr>
          <p:spPr>
            <a:xfrm>
              <a:off x="5769888" y="3697036"/>
              <a:ext cx="142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Victoria Alers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361343-56F7-4BED-B8D5-84A0AB46CEF6}"/>
              </a:ext>
            </a:extLst>
          </p:cNvPr>
          <p:cNvGrpSpPr/>
          <p:nvPr/>
        </p:nvGrpSpPr>
        <p:grpSpPr>
          <a:xfrm>
            <a:off x="7842865" y="1707589"/>
            <a:ext cx="1409693" cy="2358779"/>
            <a:chOff x="7842865" y="1707589"/>
            <a:chExt cx="1409693" cy="2358779"/>
          </a:xfrm>
        </p:grpSpPr>
        <p:pic>
          <p:nvPicPr>
            <p:cNvPr id="7174" name="Picture 6" descr="Paulino Ramirez">
              <a:extLst>
                <a:ext uri="{FF2B5EF4-FFF2-40B4-BE49-F238E27FC236}">
                  <a16:creationId xmlns:a16="http://schemas.microsoft.com/office/drawing/2014/main" id="{4A524D5E-4D19-4A28-A244-C4B1BAF77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9" r="1749"/>
            <a:stretch/>
          </p:blipFill>
          <p:spPr bwMode="auto">
            <a:xfrm>
              <a:off x="7842865" y="1707589"/>
              <a:ext cx="1409693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047248-C60F-4CCC-8405-0289E8137918}"/>
                </a:ext>
              </a:extLst>
            </p:cNvPr>
            <p:cNvSpPr txBox="1"/>
            <p:nvPr/>
          </p:nvSpPr>
          <p:spPr>
            <a:xfrm>
              <a:off x="7851056" y="3697036"/>
              <a:ext cx="1391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Paul Ramirez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A80C571-4014-4EF4-A929-22A4F5D5B0A9}"/>
              </a:ext>
            </a:extLst>
          </p:cNvPr>
          <p:cNvGrpSpPr/>
          <p:nvPr/>
        </p:nvGrpSpPr>
        <p:grpSpPr>
          <a:xfrm>
            <a:off x="9740971" y="1707589"/>
            <a:ext cx="1624419" cy="2358779"/>
            <a:chOff x="9740971" y="1707589"/>
            <a:chExt cx="1624419" cy="2358779"/>
          </a:xfrm>
        </p:grpSpPr>
        <p:pic>
          <p:nvPicPr>
            <p:cNvPr id="7172" name="Picture 4" descr="Mukund Bhandari">
              <a:extLst>
                <a:ext uri="{FF2B5EF4-FFF2-40B4-BE49-F238E27FC236}">
                  <a16:creationId xmlns:a16="http://schemas.microsoft.com/office/drawing/2014/main" id="{8EFB45D4-71D0-41C0-9136-E88F7A22A3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5" r="3395"/>
            <a:stretch/>
          </p:blipFill>
          <p:spPr bwMode="auto">
            <a:xfrm>
              <a:off x="9848335" y="1707589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CA6069-5424-4094-936F-167C2A39D349}"/>
                </a:ext>
              </a:extLst>
            </p:cNvPr>
            <p:cNvSpPr txBox="1"/>
            <p:nvPr/>
          </p:nvSpPr>
          <p:spPr>
            <a:xfrm>
              <a:off x="9740971" y="3697036"/>
              <a:ext cx="1624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Muku Bhandari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9CBBBA-2F7C-4015-903B-F4B7440ACAE1}"/>
              </a:ext>
            </a:extLst>
          </p:cNvPr>
          <p:cNvGrpSpPr/>
          <p:nvPr/>
        </p:nvGrpSpPr>
        <p:grpSpPr>
          <a:xfrm>
            <a:off x="3681452" y="4378024"/>
            <a:ext cx="1442643" cy="2366736"/>
            <a:chOff x="3681452" y="4378024"/>
            <a:chExt cx="1442643" cy="2366736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D2F7018B-7727-4490-B4E2-8EC0AF210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9" r="9359"/>
            <a:stretch/>
          </p:blipFill>
          <p:spPr bwMode="auto">
            <a:xfrm>
              <a:off x="3714402" y="4378024"/>
              <a:ext cx="1409693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725590-7D80-4B3D-B576-18DD6C5603E6}"/>
                </a:ext>
              </a:extLst>
            </p:cNvPr>
            <p:cNvSpPr txBox="1"/>
            <p:nvPr/>
          </p:nvSpPr>
          <p:spPr>
            <a:xfrm>
              <a:off x="3681452" y="6375428"/>
              <a:ext cx="143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Chris Chiu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E5770E-40AD-45C7-8AB7-E4B01112503E}"/>
              </a:ext>
            </a:extLst>
          </p:cNvPr>
          <p:cNvGrpSpPr/>
          <p:nvPr/>
        </p:nvGrpSpPr>
        <p:grpSpPr>
          <a:xfrm>
            <a:off x="5650339" y="4378026"/>
            <a:ext cx="1666290" cy="2366734"/>
            <a:chOff x="5650339" y="4378026"/>
            <a:chExt cx="1666290" cy="2366734"/>
          </a:xfrm>
        </p:grpSpPr>
        <p:pic>
          <p:nvPicPr>
            <p:cNvPr id="4" name="Picture 2" descr="Dr yidong chen">
              <a:extLst>
                <a:ext uri="{FF2B5EF4-FFF2-40B4-BE49-F238E27FC236}">
                  <a16:creationId xmlns:a16="http://schemas.microsoft.com/office/drawing/2014/main" id="{A7C6D704-C6EC-42E8-AB7A-5D0844D09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635" y="4378026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49E8BA-9490-44B9-8D3D-408C99C0E4D5}"/>
                </a:ext>
              </a:extLst>
            </p:cNvPr>
            <p:cNvSpPr txBox="1"/>
            <p:nvPr/>
          </p:nvSpPr>
          <p:spPr>
            <a:xfrm>
              <a:off x="5650339" y="6375428"/>
              <a:ext cx="166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Yidong Chen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EF97D5-E850-4C8A-B826-EFC55207F894}"/>
              </a:ext>
            </a:extLst>
          </p:cNvPr>
          <p:cNvGrpSpPr/>
          <p:nvPr/>
        </p:nvGrpSpPr>
        <p:grpSpPr>
          <a:xfrm>
            <a:off x="7693206" y="4378024"/>
            <a:ext cx="1740413" cy="2366736"/>
            <a:chOff x="7693206" y="4378024"/>
            <a:chExt cx="1740413" cy="2366736"/>
          </a:xfrm>
        </p:grpSpPr>
        <p:pic>
          <p:nvPicPr>
            <p:cNvPr id="6" name="Picture 4" descr="Siyuan Zheng, Ph.D.">
              <a:extLst>
                <a:ext uri="{FF2B5EF4-FFF2-40B4-BE49-F238E27FC236}">
                  <a16:creationId xmlns:a16="http://schemas.microsoft.com/office/drawing/2014/main" id="{FAD7D34D-2D63-414E-AEA7-FD6242DB8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9" t="1810" r="15989" b="1810"/>
            <a:stretch/>
          </p:blipFill>
          <p:spPr bwMode="auto">
            <a:xfrm>
              <a:off x="7842866" y="4378024"/>
              <a:ext cx="140969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DF5D99-169B-4566-A31B-05D7C2584073}"/>
                </a:ext>
              </a:extLst>
            </p:cNvPr>
            <p:cNvSpPr txBox="1"/>
            <p:nvPr/>
          </p:nvSpPr>
          <p:spPr>
            <a:xfrm>
              <a:off x="7693206" y="6375428"/>
              <a:ext cx="1740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Siyuan Zheng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BB6BA1-6391-4FF0-8C88-39F7C0DE8427}"/>
              </a:ext>
            </a:extLst>
          </p:cNvPr>
          <p:cNvGrpSpPr/>
          <p:nvPr/>
        </p:nvGrpSpPr>
        <p:grpSpPr>
          <a:xfrm>
            <a:off x="9621870" y="4378023"/>
            <a:ext cx="1862626" cy="2366737"/>
            <a:chOff x="9621870" y="4378023"/>
            <a:chExt cx="1862626" cy="2366737"/>
          </a:xfrm>
        </p:grpSpPr>
        <p:pic>
          <p:nvPicPr>
            <p:cNvPr id="8" name="Picture 6" descr="Evelien Bunnik">
              <a:extLst>
                <a:ext uri="{FF2B5EF4-FFF2-40B4-BE49-F238E27FC236}">
                  <a16:creationId xmlns:a16="http://schemas.microsoft.com/office/drawing/2014/main" id="{18311532-9233-4F7F-A1A9-48BCBA3E87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49"/>
            <a:stretch/>
          </p:blipFill>
          <p:spPr bwMode="auto">
            <a:xfrm>
              <a:off x="9828315" y="4378023"/>
              <a:ext cx="1427312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4DA309-2FA7-4474-BACA-47BA4B3F4C17}"/>
                </a:ext>
              </a:extLst>
            </p:cNvPr>
            <p:cNvSpPr txBox="1"/>
            <p:nvPr/>
          </p:nvSpPr>
          <p:spPr>
            <a:xfrm>
              <a:off x="9621870" y="6375428"/>
              <a:ext cx="1862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Dr. Evelien Bunnik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3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" y="192087"/>
            <a:ext cx="3932237" cy="1600200"/>
          </a:xfrm>
        </p:spPr>
        <p:txBody>
          <a:bodyPr/>
          <a:lstStyle/>
          <a:p>
            <a:r>
              <a:rPr lang="en-US" dirty="0"/>
              <a:t>About BIG club</a:t>
            </a:r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7350" y="1135062"/>
            <a:ext cx="6172200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88" y="1792287"/>
            <a:ext cx="4665662" cy="46005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Bioinformatics Interest Group (BIG) is a new UT Health SA club promoting student engagement with bioinformatics.</a:t>
            </a:r>
          </a:p>
          <a:p>
            <a:endParaRPr lang="en-US" dirty="0"/>
          </a:p>
          <a:p>
            <a:r>
              <a:rPr lang="en-US" u="sng" dirty="0"/>
              <a:t>Leadership</a:t>
            </a:r>
          </a:p>
          <a:p>
            <a:r>
              <a:rPr lang="en-US" b="1" dirty="0"/>
              <a:t>President</a:t>
            </a:r>
            <a:r>
              <a:rPr lang="en-US" dirty="0"/>
              <a:t>: Muku Bhandari</a:t>
            </a:r>
          </a:p>
          <a:p>
            <a:r>
              <a:rPr lang="en-US" b="1" dirty="0"/>
              <a:t>Vice President</a:t>
            </a:r>
            <a:r>
              <a:rPr lang="en-US" dirty="0"/>
              <a:t>: Victoria Alers</a:t>
            </a:r>
          </a:p>
          <a:p>
            <a:r>
              <a:rPr lang="en-US" b="1" dirty="0"/>
              <a:t>Secretary</a:t>
            </a:r>
            <a:r>
              <a:rPr lang="en-US" dirty="0"/>
              <a:t>: Paul Ramirez</a:t>
            </a:r>
          </a:p>
          <a:p>
            <a:r>
              <a:rPr lang="en-US" b="1" dirty="0"/>
              <a:t>Training committee chair</a:t>
            </a:r>
            <a:r>
              <a:rPr lang="en-US" dirty="0"/>
              <a:t>: Henry Miller</a:t>
            </a:r>
          </a:p>
          <a:p>
            <a:endParaRPr lang="en-US" dirty="0"/>
          </a:p>
          <a:p>
            <a:r>
              <a:rPr lang="en-US" dirty="0"/>
              <a:t>All UT Health SA students are welcome to join our first meeting next </a:t>
            </a:r>
            <a:r>
              <a:rPr lang="en-US" b="1" dirty="0"/>
              <a:t>Tuesday Sept 8</a:t>
            </a:r>
            <a:r>
              <a:rPr lang="en-US" b="1" baseline="30000" dirty="0"/>
              <a:t>th</a:t>
            </a:r>
            <a:r>
              <a:rPr lang="en-US" b="1" dirty="0"/>
              <a:t> from 6:30-7:30pm. </a:t>
            </a:r>
            <a:endParaRPr lang="en-US" dirty="0"/>
          </a:p>
          <a:p>
            <a:endParaRPr lang="en-US" dirty="0"/>
          </a:p>
          <a:p>
            <a:r>
              <a:rPr lang="en-US" dirty="0"/>
              <a:t>* We have two officer positions available and will be holding elections at the next meeting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7D3D-9E1F-43C4-993A-0B47A0F0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Bioinformatics and R</a:t>
            </a:r>
          </a:p>
        </p:txBody>
      </p:sp>
    </p:spTree>
    <p:extLst>
      <p:ext uri="{BB962C8B-B14F-4D97-AF65-F5344CB8AC3E}">
        <p14:creationId xmlns:p14="http://schemas.microsoft.com/office/powerpoint/2010/main" val="317294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CF55B-DAAD-4277-ADC0-12F0231C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87221B-1484-4643-9F19-54320BBCDF88}"/>
              </a:ext>
            </a:extLst>
          </p:cNvPr>
          <p:cNvGrpSpPr/>
          <p:nvPr/>
        </p:nvGrpSpPr>
        <p:grpSpPr>
          <a:xfrm>
            <a:off x="3455933" y="1504950"/>
            <a:ext cx="5280133" cy="5211559"/>
            <a:chOff x="3443031" y="1957007"/>
            <a:chExt cx="5302466" cy="51881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8149D9-9F58-4359-90AC-4408B19A279C}"/>
                </a:ext>
              </a:extLst>
            </p:cNvPr>
            <p:cNvGrpSpPr/>
            <p:nvPr/>
          </p:nvGrpSpPr>
          <p:grpSpPr>
            <a:xfrm>
              <a:off x="3443031" y="1957007"/>
              <a:ext cx="5302466" cy="5188127"/>
              <a:chOff x="3714750" y="2366518"/>
              <a:chExt cx="3533775" cy="34575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2B5168F-4BDB-45F5-9F11-4AF314F265A3}"/>
                  </a:ext>
                </a:extLst>
              </p:cNvPr>
              <p:cNvSpPr/>
              <p:nvPr/>
            </p:nvSpPr>
            <p:spPr>
              <a:xfrm>
                <a:off x="3714750" y="2366518"/>
                <a:ext cx="2305050" cy="230505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3882CD-CDC5-487D-9D2A-F6E8F9192BAF}"/>
                  </a:ext>
                </a:extLst>
              </p:cNvPr>
              <p:cNvSpPr/>
              <p:nvPr/>
            </p:nvSpPr>
            <p:spPr>
              <a:xfrm>
                <a:off x="4943475" y="2366518"/>
                <a:ext cx="2305050" cy="2305050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4572CBA-F5B0-4A28-9464-F0BEF2E3C435}"/>
                  </a:ext>
                </a:extLst>
              </p:cNvPr>
              <p:cNvSpPr/>
              <p:nvPr/>
            </p:nvSpPr>
            <p:spPr>
              <a:xfrm>
                <a:off x="4329113" y="3519043"/>
                <a:ext cx="2305050" cy="2305050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34C322-647B-4D9D-9C80-9AF432A6035C}"/>
                </a:ext>
              </a:extLst>
            </p:cNvPr>
            <p:cNvSpPr txBox="1"/>
            <p:nvPr/>
          </p:nvSpPr>
          <p:spPr>
            <a:xfrm>
              <a:off x="3743271" y="2893612"/>
              <a:ext cx="1727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Statistics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7E1CDB-6851-45D9-8DFF-2E6A0BA1FC60}"/>
                </a:ext>
              </a:extLst>
            </p:cNvPr>
            <p:cNvSpPr txBox="1"/>
            <p:nvPr/>
          </p:nvSpPr>
          <p:spPr>
            <a:xfrm>
              <a:off x="5487864" y="2770501"/>
              <a:ext cx="1216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Science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DB6D5-2FB3-46AC-8355-B28E66685502}"/>
                </a:ext>
              </a:extLst>
            </p:cNvPr>
            <p:cNvSpPr txBox="1"/>
            <p:nvPr/>
          </p:nvSpPr>
          <p:spPr>
            <a:xfrm>
              <a:off x="6785114" y="2755407"/>
              <a:ext cx="1431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/>
                  </a:solidFill>
                </a:rPr>
                <a:t>Comp. Science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24120-09E8-4BA0-9CA9-55A0D02ED9A1}"/>
                </a:ext>
              </a:extLst>
            </p:cNvPr>
            <p:cNvSpPr txBox="1"/>
            <p:nvPr/>
          </p:nvSpPr>
          <p:spPr>
            <a:xfrm>
              <a:off x="4531301" y="4727640"/>
              <a:ext cx="128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Biostatistics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BADB3-2356-4BC6-ACDA-14DFB044422B}"/>
                </a:ext>
              </a:extLst>
            </p:cNvPr>
            <p:cNvSpPr txBox="1"/>
            <p:nvPr/>
          </p:nvSpPr>
          <p:spPr>
            <a:xfrm>
              <a:off x="6224099" y="4551071"/>
              <a:ext cx="1282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Comp. Biology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3E1DE-1BE0-4808-A380-63567604A7C3}"/>
                </a:ext>
              </a:extLst>
            </p:cNvPr>
            <p:cNvSpPr txBox="1"/>
            <p:nvPr/>
          </p:nvSpPr>
          <p:spPr>
            <a:xfrm>
              <a:off x="5304468" y="4035298"/>
              <a:ext cx="1598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B76E5F-5FFC-4AB4-BB6A-410E40211C38}"/>
                </a:ext>
              </a:extLst>
            </p:cNvPr>
            <p:cNvSpPr txBox="1"/>
            <p:nvPr/>
          </p:nvSpPr>
          <p:spPr>
            <a:xfrm>
              <a:off x="5357553" y="5752390"/>
              <a:ext cx="147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Biology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11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Orientation</a:t>
            </a:r>
          </a:p>
        </p:txBody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1F71BD-7162-47C1-985A-4EBA766E9565}"/>
              </a:ext>
            </a:extLst>
          </p:cNvPr>
          <p:cNvSpPr txBox="1"/>
          <p:nvPr/>
        </p:nvSpPr>
        <p:spPr>
          <a:xfrm>
            <a:off x="1304925" y="1905506"/>
            <a:ext cx="95821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Bioinformatics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can be defined as…</a:t>
            </a:r>
          </a:p>
          <a:p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  <a:p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“the application of computational tools to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organize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analyze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understand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visualize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and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store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</a:t>
            </a:r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information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associated with </a:t>
            </a:r>
            <a:r>
              <a:rPr lang="en-US" sz="3200" b="0" i="1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biological macromolecules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”</a:t>
            </a:r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04B6F-1C52-4189-A4E7-5C233F46AF1A}"/>
              </a:ext>
            </a:extLst>
          </p:cNvPr>
          <p:cNvSpPr txBox="1"/>
          <p:nvPr/>
        </p:nvSpPr>
        <p:spPr>
          <a:xfrm>
            <a:off x="0" y="6280919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effectLst/>
              </a:rPr>
              <a:t>Bilotta</a:t>
            </a:r>
            <a:r>
              <a:rPr lang="en-US" sz="1050" dirty="0">
                <a:effectLst/>
              </a:rPr>
              <a:t>, M., </a:t>
            </a:r>
            <a:r>
              <a:rPr lang="en-US" sz="1050" dirty="0" err="1">
                <a:effectLst/>
              </a:rPr>
              <a:t>Tradigo</a:t>
            </a:r>
            <a:r>
              <a:rPr lang="en-US" sz="1050" dirty="0">
                <a:effectLst/>
              </a:rPr>
              <a:t>, G. &amp; </a:t>
            </a:r>
            <a:r>
              <a:rPr lang="en-US" sz="1050" dirty="0" err="1">
                <a:effectLst/>
              </a:rPr>
              <a:t>Veltri</a:t>
            </a:r>
            <a:r>
              <a:rPr lang="en-US" sz="1050" dirty="0">
                <a:effectLst/>
              </a:rPr>
              <a:t>, P. Bioinformatics Data Models, Representation and Storage. in (eds. Ranganathan, S., </a:t>
            </a:r>
            <a:r>
              <a:rPr lang="en-US" sz="1050" dirty="0" err="1">
                <a:effectLst/>
              </a:rPr>
              <a:t>Gribskov</a:t>
            </a:r>
            <a:r>
              <a:rPr lang="en-US" sz="1050" dirty="0">
                <a:effectLst/>
              </a:rPr>
              <a:t>, M., </a:t>
            </a:r>
            <a:r>
              <a:rPr lang="en-US" sz="1050" dirty="0" err="1">
                <a:effectLst/>
              </a:rPr>
              <a:t>Nakai</a:t>
            </a:r>
            <a:r>
              <a:rPr lang="en-US" sz="1050" dirty="0">
                <a:effectLst/>
              </a:rPr>
              <a:t>, K. &amp; </a:t>
            </a:r>
            <a:r>
              <a:rPr lang="en-US" sz="1050" dirty="0" err="1">
                <a:effectLst/>
              </a:rPr>
              <a:t>Schönbach</a:t>
            </a:r>
            <a:r>
              <a:rPr lang="en-US" sz="1050" dirty="0">
                <a:effectLst/>
              </a:rPr>
              <a:t>, C. B. T.-E. of B. and C. B.) 110–116 (Academic Press, 2019). </a:t>
            </a:r>
            <a:r>
              <a:rPr lang="en-US" sz="1050" dirty="0" err="1">
                <a:effectLst/>
              </a:rPr>
              <a:t>doi:https</a:t>
            </a:r>
            <a:r>
              <a:rPr lang="en-US" sz="1050" dirty="0">
                <a:effectLst/>
              </a:rPr>
              <a:t>://doi.org/10.1016/B978-0-12-809633-8.20410-X.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9947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371900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</p:txBody>
      </p:sp>
    </p:spTree>
    <p:extLst>
      <p:ext uri="{BB962C8B-B14F-4D97-AF65-F5344CB8AC3E}">
        <p14:creationId xmlns:p14="http://schemas.microsoft.com/office/powerpoint/2010/main" val="21019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</p:txBody>
      </p:sp>
    </p:spTree>
    <p:extLst>
      <p:ext uri="{BB962C8B-B14F-4D97-AF65-F5344CB8AC3E}">
        <p14:creationId xmlns:p14="http://schemas.microsoft.com/office/powerpoint/2010/main" val="204549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</p:txBody>
      </p:sp>
    </p:spTree>
    <p:extLst>
      <p:ext uri="{BB962C8B-B14F-4D97-AF65-F5344CB8AC3E}">
        <p14:creationId xmlns:p14="http://schemas.microsoft.com/office/powerpoint/2010/main" val="2895268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  <a:p>
            <a:r>
              <a:rPr lang="en-US" dirty="0"/>
              <a:t>Organizing laboratory data into a report</a:t>
            </a:r>
          </a:p>
        </p:txBody>
      </p:sp>
    </p:spTree>
    <p:extLst>
      <p:ext uri="{BB962C8B-B14F-4D97-AF65-F5344CB8AC3E}">
        <p14:creationId xmlns:p14="http://schemas.microsoft.com/office/powerpoint/2010/main" val="209239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  <a:p>
            <a:r>
              <a:rPr lang="en-US" dirty="0"/>
              <a:t>Organizing laboratory data into a report</a:t>
            </a:r>
          </a:p>
          <a:p>
            <a:r>
              <a:rPr lang="en-US" dirty="0"/>
              <a:t>Performing statistical analyses and making figures</a:t>
            </a:r>
          </a:p>
        </p:txBody>
      </p:sp>
    </p:spTree>
    <p:extLst>
      <p:ext uri="{BB962C8B-B14F-4D97-AF65-F5344CB8AC3E}">
        <p14:creationId xmlns:p14="http://schemas.microsoft.com/office/powerpoint/2010/main" val="351039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  <a:p>
            <a:r>
              <a:rPr lang="en-US" dirty="0"/>
              <a:t>Organizing laboratory data into a report</a:t>
            </a:r>
          </a:p>
          <a:p>
            <a:r>
              <a:rPr lang="en-US" dirty="0"/>
              <a:t>Performing statistical analyses and making figures</a:t>
            </a:r>
          </a:p>
          <a:p>
            <a:r>
              <a:rPr lang="en-US" dirty="0"/>
              <a:t>Testing existing hypotheses</a:t>
            </a:r>
          </a:p>
        </p:txBody>
      </p:sp>
    </p:spTree>
    <p:extLst>
      <p:ext uri="{BB962C8B-B14F-4D97-AF65-F5344CB8AC3E}">
        <p14:creationId xmlns:p14="http://schemas.microsoft.com/office/powerpoint/2010/main" val="34186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Analyzing sequencing data</a:t>
            </a:r>
          </a:p>
          <a:p>
            <a:r>
              <a:rPr lang="en-US" dirty="0"/>
              <a:t>Mining public literature</a:t>
            </a:r>
          </a:p>
          <a:p>
            <a:r>
              <a:rPr lang="en-US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  <a:p>
            <a:r>
              <a:rPr lang="en-US" dirty="0"/>
              <a:t>Organizing laboratory data into a report</a:t>
            </a:r>
          </a:p>
          <a:p>
            <a:r>
              <a:rPr lang="en-US" dirty="0"/>
              <a:t>Performing statistical analyses and making figures</a:t>
            </a:r>
          </a:p>
          <a:p>
            <a:r>
              <a:rPr lang="en-US" dirty="0"/>
              <a:t>Testing existing hypotheses</a:t>
            </a:r>
          </a:p>
          <a:p>
            <a:r>
              <a:rPr lang="en-US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95515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48A15-9DCB-4384-81AC-C8BAECD4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C37F-4F33-4D5D-BE22-48A230D2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Analyzing sequencing data</a:t>
            </a:r>
          </a:p>
          <a:p>
            <a:r>
              <a:rPr lang="en-US" b="1" dirty="0"/>
              <a:t>Mining public literature</a:t>
            </a:r>
          </a:p>
          <a:p>
            <a:r>
              <a:rPr lang="en-US" b="1" dirty="0"/>
              <a:t>Generating new hypotheses</a:t>
            </a:r>
          </a:p>
          <a:p>
            <a:r>
              <a:rPr lang="en-US" dirty="0"/>
              <a:t>Constructing models of biological systems</a:t>
            </a:r>
          </a:p>
          <a:p>
            <a:r>
              <a:rPr lang="en-US" dirty="0"/>
              <a:t>Organizing laboratory data into a report</a:t>
            </a:r>
          </a:p>
          <a:p>
            <a:r>
              <a:rPr lang="en-US" b="1" dirty="0"/>
              <a:t>Performing statistical analyses and making figures</a:t>
            </a:r>
          </a:p>
          <a:p>
            <a:r>
              <a:rPr lang="en-US" dirty="0"/>
              <a:t>Testing existing hypotheses</a:t>
            </a:r>
          </a:p>
          <a:p>
            <a:r>
              <a:rPr lang="en-US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152971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Solution: Provide training as a weekly workshop open to all!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12349F-687D-48E3-A557-5DF06D8FC24F}"/>
              </a:ext>
            </a:extLst>
          </p:cNvPr>
          <p:cNvSpPr/>
          <p:nvPr/>
        </p:nvSpPr>
        <p:spPr>
          <a:xfrm>
            <a:off x="647699" y="4113213"/>
            <a:ext cx="1070610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538E8-10CA-4A01-979E-BDD9303D070D}"/>
              </a:ext>
            </a:extLst>
          </p:cNvPr>
          <p:cNvSpPr/>
          <p:nvPr/>
        </p:nvSpPr>
        <p:spPr>
          <a:xfrm>
            <a:off x="647698" y="5438776"/>
            <a:ext cx="1070610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AB169-20D6-4B82-A1DB-9706729C4991}"/>
              </a:ext>
            </a:extLst>
          </p:cNvPr>
          <p:cNvSpPr txBox="1"/>
          <p:nvPr/>
        </p:nvSpPr>
        <p:spPr>
          <a:xfrm>
            <a:off x="-32158" y="6596390"/>
            <a:ext cx="6128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https://www.ncbi.nlm.nih.gov/sra/docs/sragrowth/</a:t>
            </a:r>
            <a:endParaRPr lang="en-US" sz="1050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790B5A52-5A42-4491-92E3-95923191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9612" y="1668011"/>
            <a:ext cx="8572775" cy="482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95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3076D49-D942-48FC-9C96-09F2BCDBE849}"/>
              </a:ext>
            </a:extLst>
          </p:cNvPr>
          <p:cNvSpPr/>
          <p:nvPr/>
        </p:nvSpPr>
        <p:spPr>
          <a:xfrm>
            <a:off x="2004969" y="2718033"/>
            <a:ext cx="402671" cy="244119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5F2FC-9112-4915-A976-14458CC8B27C}"/>
              </a:ext>
            </a:extLst>
          </p:cNvPr>
          <p:cNvSpPr txBox="1"/>
          <p:nvPr/>
        </p:nvSpPr>
        <p:spPr>
          <a:xfrm>
            <a:off x="577232" y="3753965"/>
            <a:ext cx="120385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Log scale…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AB169-20D6-4B82-A1DB-9706729C4991}"/>
              </a:ext>
            </a:extLst>
          </p:cNvPr>
          <p:cNvSpPr txBox="1"/>
          <p:nvPr/>
        </p:nvSpPr>
        <p:spPr>
          <a:xfrm>
            <a:off x="-32158" y="6596390"/>
            <a:ext cx="6128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https://www.ncbi.nlm.nih.gov/sra/docs/sragrowth/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41BC-B80C-4620-B6A7-52EDA9CF13AF}"/>
              </a:ext>
            </a:extLst>
          </p:cNvPr>
          <p:cNvSpPr txBox="1"/>
          <p:nvPr/>
        </p:nvSpPr>
        <p:spPr>
          <a:xfrm>
            <a:off x="9873843" y="3244334"/>
            <a:ext cx="167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11 PB of data!</a:t>
            </a:r>
          </a:p>
        </p:txBody>
      </p:sp>
      <p:pic>
        <p:nvPicPr>
          <p:cNvPr id="11270" name="Picture 6" descr="SRA database growth">
            <a:extLst>
              <a:ext uri="{FF2B5EF4-FFF2-40B4-BE49-F238E27FC236}">
                <a16:creationId xmlns:a16="http://schemas.microsoft.com/office/drawing/2014/main" id="{790B5A52-5A42-4491-92E3-95923191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70" y="1482680"/>
            <a:ext cx="6680260" cy="501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1461088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</p:txBody>
      </p:sp>
    </p:spTree>
    <p:extLst>
      <p:ext uri="{BB962C8B-B14F-4D97-AF65-F5344CB8AC3E}">
        <p14:creationId xmlns:p14="http://schemas.microsoft.com/office/powerpoint/2010/main" val="2127710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</p:txBody>
      </p:sp>
    </p:spTree>
    <p:extLst>
      <p:ext uri="{BB962C8B-B14F-4D97-AF65-F5344CB8AC3E}">
        <p14:creationId xmlns:p14="http://schemas.microsoft.com/office/powerpoint/2010/main" val="388518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  <a:p>
            <a:r>
              <a:rPr lang="en-US" dirty="0"/>
              <a:t>Training resources are (often) freely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7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  <a:p>
            <a:r>
              <a:rPr lang="en-US" dirty="0"/>
              <a:t>Training resources are (often) freely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Result: Bioinformatics is only becoming bigger and more useful every year because it is (largely) open source</a:t>
            </a:r>
          </a:p>
        </p:txBody>
      </p:sp>
    </p:spTree>
    <p:extLst>
      <p:ext uri="{BB962C8B-B14F-4D97-AF65-F5344CB8AC3E}">
        <p14:creationId xmlns:p14="http://schemas.microsoft.com/office/powerpoint/2010/main" val="176519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6F6-EA71-487C-8C2B-9C1A3589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Open Source Bioinformatics…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B04E42-ABC7-4477-A841-116557587BE5}"/>
              </a:ext>
            </a:extLst>
          </p:cNvPr>
          <p:cNvGrpSpPr/>
          <p:nvPr/>
        </p:nvGrpSpPr>
        <p:grpSpPr>
          <a:xfrm>
            <a:off x="3585216" y="1980984"/>
            <a:ext cx="5021568" cy="4511891"/>
            <a:chOff x="3585216" y="1901491"/>
            <a:chExt cx="5021568" cy="45118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19EAB2-5A37-4194-9E5B-F109978BCE9D}"/>
                </a:ext>
              </a:extLst>
            </p:cNvPr>
            <p:cNvGrpSpPr/>
            <p:nvPr/>
          </p:nvGrpSpPr>
          <p:grpSpPr>
            <a:xfrm>
              <a:off x="3585216" y="1901491"/>
              <a:ext cx="5021568" cy="4511891"/>
              <a:chOff x="3585216" y="1901491"/>
              <a:chExt cx="5021568" cy="4511891"/>
            </a:xfrm>
          </p:grpSpPr>
          <p:pic>
            <p:nvPicPr>
              <p:cNvPr id="13314" name="Picture 2" descr="Final">
                <a:extLst>
                  <a:ext uri="{FF2B5EF4-FFF2-40B4-BE49-F238E27FC236}">
                    <a16:creationId xmlns:a16="http://schemas.microsoft.com/office/drawing/2014/main" id="{45017669-BC7F-4DF7-A7B6-C06AC9018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216" y="1901491"/>
                <a:ext cx="5021568" cy="4511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01D6B2F-E6A1-425F-919A-F97CDA6C489B}"/>
                  </a:ext>
                </a:extLst>
              </p:cNvPr>
              <p:cNvSpPr/>
              <p:nvPr/>
            </p:nvSpPr>
            <p:spPr>
              <a:xfrm>
                <a:off x="6274964" y="4437775"/>
                <a:ext cx="2231472" cy="1434518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rgbClr val="EDEDED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F16C-CA6E-44B1-920B-285214229C5B}"/>
                </a:ext>
              </a:extLst>
            </p:cNvPr>
            <p:cNvSpPr/>
            <p:nvPr/>
          </p:nvSpPr>
          <p:spPr>
            <a:xfrm>
              <a:off x="6274964" y="2180597"/>
              <a:ext cx="2231472" cy="1434518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rgbClr val="EDEDED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5377A1-91DD-4A47-B0C7-BE1319DB7D66}"/>
              </a:ext>
            </a:extLst>
          </p:cNvPr>
          <p:cNvSpPr txBox="1"/>
          <p:nvPr/>
        </p:nvSpPr>
        <p:spPr>
          <a:xfrm>
            <a:off x="6315726" y="2746516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Running a qPCR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D4A4D-61AB-45E6-800C-6209C46EA768}"/>
              </a:ext>
            </a:extLst>
          </p:cNvPr>
          <p:cNvSpPr/>
          <p:nvPr/>
        </p:nvSpPr>
        <p:spPr>
          <a:xfrm>
            <a:off x="6274964" y="4437775"/>
            <a:ext cx="2231472" cy="143451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chemeClr val="bg1"/>
                </a:solidFill>
              </a:ln>
              <a:solidFill>
                <a:srgbClr val="EDEDE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8833E-04ED-4E00-ADC5-0E15C0DF12F3}"/>
              </a:ext>
            </a:extLst>
          </p:cNvPr>
          <p:cNvSpPr txBox="1"/>
          <p:nvPr/>
        </p:nvSpPr>
        <p:spPr>
          <a:xfrm>
            <a:off x="6295345" y="4830950"/>
            <a:ext cx="219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some public RNA-Seq data</a:t>
            </a:r>
          </a:p>
        </p:txBody>
      </p:sp>
    </p:spTree>
    <p:extLst>
      <p:ext uri="{BB962C8B-B14F-4D97-AF65-F5344CB8AC3E}">
        <p14:creationId xmlns:p14="http://schemas.microsoft.com/office/powerpoint/2010/main" val="22796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38A2-07BA-4468-AE39-9247246F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Does cisplatin cause a decrease in NRP1 expression?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6623E-4093-4C12-BE65-311204442132}"/>
              </a:ext>
            </a:extLst>
          </p:cNvPr>
          <p:cNvSpPr txBox="1"/>
          <p:nvPr/>
        </p:nvSpPr>
        <p:spPr>
          <a:xfrm>
            <a:off x="4191699" y="3775046"/>
            <a:ext cx="3808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Interactive Example</a:t>
            </a:r>
          </a:p>
        </p:txBody>
      </p:sp>
    </p:spTree>
    <p:extLst>
      <p:ext uri="{BB962C8B-B14F-4D97-AF65-F5344CB8AC3E}">
        <p14:creationId xmlns:p14="http://schemas.microsoft.com/office/powerpoint/2010/main" val="319188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0557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Programming language first released in 1995</a:t>
            </a:r>
          </a:p>
          <a:p>
            <a:r>
              <a:rPr lang="en-US" dirty="0"/>
              <a:t>Open-source derivative of Bell Lab’s “S” language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Object oriented</a:t>
            </a:r>
          </a:p>
          <a:p>
            <a:r>
              <a:rPr lang="en-US" dirty="0"/>
              <a:t>Interpreted (not compiled!)</a:t>
            </a:r>
          </a:p>
          <a:p>
            <a:r>
              <a:rPr lang="en-US" dirty="0"/>
              <a:t>Designed for statistical computing</a:t>
            </a:r>
          </a:p>
          <a:p>
            <a:r>
              <a:rPr lang="en-US" dirty="0"/>
              <a:t>Easily extended with packages</a:t>
            </a:r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109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5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0D4F-F12B-49AD-B5C7-3BCFA681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4036C-65C2-49DC-B82D-7FE97953596F}"/>
              </a:ext>
            </a:extLst>
          </p:cNvPr>
          <p:cNvSpPr txBox="1"/>
          <p:nvPr/>
        </p:nvSpPr>
        <p:spPr>
          <a:xfrm>
            <a:off x="4738098" y="3244334"/>
            <a:ext cx="27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Coding demo</a:t>
            </a:r>
          </a:p>
        </p:txBody>
      </p:sp>
    </p:spTree>
    <p:extLst>
      <p:ext uri="{BB962C8B-B14F-4D97-AF65-F5344CB8AC3E}">
        <p14:creationId xmlns:p14="http://schemas.microsoft.com/office/powerpoint/2010/main" val="825283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1BAC-6958-4F10-99A6-AE28606A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43300" cy="1325563"/>
          </a:xfrm>
        </p:spPr>
        <p:txBody>
          <a:bodyPr>
            <a:normAutofit/>
          </a:bodyPr>
          <a:lstStyle/>
          <a:p>
            <a:r>
              <a:rPr lang="en-US" dirty="0"/>
              <a:t>Why learn 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7834A4-1B19-4AC5-BEA0-E7D7555B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214312"/>
            <a:ext cx="64293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C879B-6EAA-4866-B78A-C007E6789163}"/>
              </a:ext>
            </a:extLst>
          </p:cNvPr>
          <p:cNvSpPr txBox="1"/>
          <p:nvPr/>
        </p:nvSpPr>
        <p:spPr>
          <a:xfrm>
            <a:off x="257175" y="5997356"/>
            <a:ext cx="385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https://stackoverflow.blog/2017/10/10/impressive-growth-r/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822B8-F5EB-4265-B89F-ADA5593FE839}"/>
              </a:ext>
            </a:extLst>
          </p:cNvPr>
          <p:cNvSpPr txBox="1"/>
          <p:nvPr/>
        </p:nvSpPr>
        <p:spPr>
          <a:xfrm>
            <a:off x="838199" y="2667000"/>
            <a:ext cx="334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Up-and-coming language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58717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1BAC-6958-4F10-99A6-AE28606A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43300" cy="1325563"/>
          </a:xfrm>
        </p:spPr>
        <p:txBody>
          <a:bodyPr>
            <a:normAutofit/>
          </a:bodyPr>
          <a:lstStyle/>
          <a:p>
            <a:r>
              <a:rPr lang="en-US" dirty="0"/>
              <a:t>Why learn 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7834A4-1B19-4AC5-BEA0-E7D7555B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53013" y="214312"/>
            <a:ext cx="64293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0F34D-A127-4826-AD88-4372BCBECF3E}"/>
              </a:ext>
            </a:extLst>
          </p:cNvPr>
          <p:cNvSpPr txBox="1"/>
          <p:nvPr/>
        </p:nvSpPr>
        <p:spPr>
          <a:xfrm>
            <a:off x="257175" y="5997356"/>
            <a:ext cx="385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https://stackoverflow.blog/2017/10/10/impressive-growth-r/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4D7D-A46C-4C0E-BC57-E406FE2B91CE}"/>
              </a:ext>
            </a:extLst>
          </p:cNvPr>
          <p:cNvSpPr txBox="1"/>
          <p:nvPr/>
        </p:nvSpPr>
        <p:spPr>
          <a:xfrm>
            <a:off x="838200" y="26670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Academic research is the largest area of R usage</a:t>
            </a:r>
          </a:p>
        </p:txBody>
      </p:sp>
    </p:spTree>
    <p:extLst>
      <p:ext uri="{BB962C8B-B14F-4D97-AF65-F5344CB8AC3E}">
        <p14:creationId xmlns:p14="http://schemas.microsoft.com/office/powerpoint/2010/main" val="1498111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A84265D-2794-4619-9704-2728161A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236212"/>
            <a:ext cx="975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721B2-3A1E-4E04-9345-0302C69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R-based Bioconductor is the leading repository of bioinformatics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FDCF4-600C-4271-8FF5-3A54F1AE8AEC}"/>
              </a:ext>
            </a:extLst>
          </p:cNvPr>
          <p:cNvSpPr txBox="1"/>
          <p:nvPr/>
        </p:nvSpPr>
        <p:spPr>
          <a:xfrm>
            <a:off x="104775" y="60109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https://blog.f1000.com/2016/07/14/going-with-the-workflow-an-interview-with-bioconductor/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15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21B2-3A1E-4E04-9345-0302C69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R-based Bioconductor is the leading repository of bioinformatics software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24F105-27BA-4B93-BA3D-9B9BC8B61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38225" y="3429000"/>
            <a:ext cx="13573125" cy="3114675"/>
          </a:xfrm>
        </p:spPr>
        <p:txBody>
          <a:bodyPr/>
          <a:lstStyle/>
          <a:p>
            <a:pPr marL="1270000" lvl="0" indent="0">
              <a:buNone/>
            </a:pPr>
            <a:r>
              <a:rPr sz="1800" b="1" dirty="0" err="1">
                <a:solidFill>
                  <a:srgbClr val="007020"/>
                </a:solidFill>
                <a:latin typeface="Courier"/>
              </a:rPr>
              <a:t>read_tsv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"https://bioconductor.org/packages/stats/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bioc</a:t>
            </a:r>
            <a:r>
              <a:rPr sz="1800" dirty="0">
                <a:solidFill>
                  <a:srgbClr val="4070A0"/>
                </a:solidFill>
                <a:latin typeface="Courier"/>
              </a:rPr>
              <a:t>/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bioc_pkg_stats.tab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(Year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2020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select</a:t>
            </a:r>
            <a:r>
              <a:rPr sz="1800" dirty="0">
                <a:latin typeface="Courier"/>
              </a:rPr>
              <a:t>(Year, </a:t>
            </a:r>
            <a:r>
              <a:rPr sz="1800" dirty="0" err="1">
                <a:latin typeface="Courier"/>
              </a:rPr>
              <a:t>Nb_of_downloads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 dirty="0">
                <a:latin typeface="Courier"/>
              </a:rPr>
              <a:t>(Year)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summarise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sum =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sum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Nb_of_downloads</a:t>
            </a:r>
            <a:r>
              <a:rPr sz="1800" dirty="0">
                <a:latin typeface="Courier"/>
              </a:rPr>
              <a:t>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%&gt;%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mapping =</a:t>
            </a:r>
            <a:r>
              <a:rPr sz="1800" dirty="0">
                <a:latin typeface="Courier"/>
              </a:rPr>
              <a:t>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 =</a:t>
            </a:r>
            <a:r>
              <a:rPr sz="1800" dirty="0">
                <a:latin typeface="Courier"/>
              </a:rPr>
              <a:t> Year,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sum))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geom_path</a:t>
            </a:r>
            <a:r>
              <a:rPr sz="1800" dirty="0">
                <a:latin typeface="Courier"/>
              </a:rPr>
              <a:t>()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scale_x_continuous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breaks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2009</a:t>
            </a:r>
            <a:r>
              <a:rPr sz="1800" dirty="0">
                <a:solidFill>
                  <a:srgbClr val="666666"/>
                </a:solidFill>
                <a:latin typeface="Courier"/>
              </a:rPr>
              <a:t>: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2019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 err="1">
                <a:solidFill>
                  <a:srgbClr val="007020"/>
                </a:solidFill>
                <a:latin typeface="Courier"/>
              </a:rPr>
              <a:t>theme_classic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902000"/>
                </a:solidFill>
                <a:latin typeface="Courier"/>
              </a:rPr>
              <a:t>base_size</a:t>
            </a:r>
            <a:r>
              <a:rPr sz="1800" dirty="0">
                <a:solidFill>
                  <a:srgbClr val="902000"/>
                </a:solidFill>
                <a:latin typeface="Courier"/>
              </a:rPr>
              <a:t>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18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902000"/>
                </a:solidFill>
                <a:latin typeface="Courier"/>
              </a:rPr>
              <a:t>x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NULL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y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"Downloads"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902000"/>
                </a:solidFill>
                <a:latin typeface="Courier"/>
              </a:rPr>
              <a:t>title 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"Bioconductor package downloads over time"</a:t>
            </a:r>
            <a:r>
              <a:rPr sz="1800" dirty="0">
                <a:latin typeface="Courier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A0A34-16D6-4382-A4AB-EC4ECD937095}"/>
              </a:ext>
            </a:extLst>
          </p:cNvPr>
          <p:cNvSpPr txBox="1"/>
          <p:nvPr/>
        </p:nvSpPr>
        <p:spPr>
          <a:xfrm>
            <a:off x="794929" y="2365653"/>
            <a:ext cx="990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Question: Is the popularity of Bioconductor increasing over time?</a:t>
            </a:r>
          </a:p>
        </p:txBody>
      </p:sp>
    </p:spTree>
    <p:extLst>
      <p:ext uri="{BB962C8B-B14F-4D97-AF65-F5344CB8AC3E}">
        <p14:creationId xmlns:p14="http://schemas.microsoft.com/office/powerpoint/2010/main" val="224502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DF22E-BE9A-4E1E-A820-4C702FB5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90" y="2014545"/>
            <a:ext cx="6794020" cy="47450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5DC53-2FBC-44EA-A870-5DDC080D4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R-based Bioconductor is the leading repository of bioinformatics software</a:t>
            </a:r>
          </a:p>
        </p:txBody>
      </p:sp>
    </p:spTree>
    <p:extLst>
      <p:ext uri="{BB962C8B-B14F-4D97-AF65-F5344CB8AC3E}">
        <p14:creationId xmlns:p14="http://schemas.microsoft.com/office/powerpoint/2010/main" val="3361555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D125-C36F-427C-9691-0EB06B7A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alternatives to R exist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7966120-9FA6-4E39-8A16-B4C3C3A5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18332" r="8917" b="20159"/>
          <a:stretch/>
        </p:blipFill>
        <p:spPr bwMode="auto">
          <a:xfrm>
            <a:off x="381000" y="2684617"/>
            <a:ext cx="5161741" cy="20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C36FB-1E4B-415A-9420-F9C6B3F344AF}"/>
              </a:ext>
            </a:extLst>
          </p:cNvPr>
          <p:cNvSpPr txBox="1"/>
          <p:nvPr/>
        </p:nvSpPr>
        <p:spPr>
          <a:xfrm>
            <a:off x="381000" y="580947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https://juniortech.org/wp-content/uploads/2017/04/python-software-logo.jpg</a:t>
            </a:r>
            <a:endParaRPr lang="en-US" sz="1050" dirty="0"/>
          </a:p>
        </p:txBody>
      </p:sp>
      <p:pic>
        <p:nvPicPr>
          <p:cNvPr id="6150" name="Picture 6" descr="MATLAB logo">
            <a:extLst>
              <a:ext uri="{FF2B5EF4-FFF2-40B4-BE49-F238E27FC236}">
                <a16:creationId xmlns:a16="http://schemas.microsoft.com/office/drawing/2014/main" id="{1DFF365F-B6D6-4EA5-B1FC-E19A29B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88" y="2193663"/>
            <a:ext cx="5843912" cy="29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695B5-494E-40C7-BA77-ABE255BF8EA3}"/>
              </a:ext>
            </a:extLst>
          </p:cNvPr>
          <p:cNvSpPr txBox="1"/>
          <p:nvPr/>
        </p:nvSpPr>
        <p:spPr>
          <a:xfrm>
            <a:off x="5967088" y="580947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https://eps.leeds.ac.uk/events/event///5932/how-can-matlab-help-research-workflows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64171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702-B36F-4524-A291-BF2DA55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R</a:t>
            </a:r>
          </a:p>
        </p:txBody>
      </p:sp>
    </p:spTree>
    <p:extLst>
      <p:ext uri="{BB962C8B-B14F-4D97-AF65-F5344CB8AC3E}">
        <p14:creationId xmlns:p14="http://schemas.microsoft.com/office/powerpoint/2010/main" val="17497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41717-A6E3-48C1-954C-EBB39796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61469"/>
            <a:ext cx="9345329" cy="6535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44184-590A-4500-B05F-61DC36AB0B5F}"/>
              </a:ext>
            </a:extLst>
          </p:cNvPr>
          <p:cNvSpPr/>
          <p:nvPr/>
        </p:nvSpPr>
        <p:spPr>
          <a:xfrm>
            <a:off x="2772077" y="1742173"/>
            <a:ext cx="3936732" cy="558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84C1F-C77C-4DBA-BB6E-F0BD4657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3" y="0"/>
            <a:ext cx="113185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CD6327-8B1E-48AF-A7A6-693813C8B414}"/>
              </a:ext>
            </a:extLst>
          </p:cNvPr>
          <p:cNvSpPr/>
          <p:nvPr/>
        </p:nvSpPr>
        <p:spPr>
          <a:xfrm>
            <a:off x="933653" y="1905802"/>
            <a:ext cx="856646" cy="404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0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42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7F6ED-D1C5-4E9F-9889-3FD38BA0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923"/>
            <a:ext cx="12192000" cy="56681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DDA02-EEDA-4ED2-B5F1-4812DF728773}"/>
              </a:ext>
            </a:extLst>
          </p:cNvPr>
          <p:cNvSpPr/>
          <p:nvPr/>
        </p:nvSpPr>
        <p:spPr>
          <a:xfrm>
            <a:off x="0" y="1732548"/>
            <a:ext cx="2194560" cy="558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894C7-F5E3-4DC5-B32E-47D3BF6D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204"/>
            <a:ext cx="12192000" cy="5623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58BAB-87CA-478C-86E4-FCFCF1180363}"/>
              </a:ext>
            </a:extLst>
          </p:cNvPr>
          <p:cNvSpPr/>
          <p:nvPr/>
        </p:nvSpPr>
        <p:spPr>
          <a:xfrm>
            <a:off x="3580599" y="1280161"/>
            <a:ext cx="1568917" cy="471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553097-C3B9-42BC-89DF-B41D4219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54" y="1535027"/>
            <a:ext cx="11656194" cy="3787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37897-0400-499A-A690-73D86E42B390}"/>
              </a:ext>
            </a:extLst>
          </p:cNvPr>
          <p:cNvSpPr/>
          <p:nvPr/>
        </p:nvSpPr>
        <p:spPr>
          <a:xfrm>
            <a:off x="2589198" y="1934679"/>
            <a:ext cx="375384" cy="269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C2A6E-6C3B-44C5-B734-E4101E93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1433234"/>
            <a:ext cx="4906060" cy="3991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2449F9-26DB-4B51-ABD4-BE52589129CA}"/>
              </a:ext>
            </a:extLst>
          </p:cNvPr>
          <p:cNvSpPr/>
          <p:nvPr/>
        </p:nvSpPr>
        <p:spPr>
          <a:xfrm>
            <a:off x="6805063" y="4889635"/>
            <a:ext cx="837396" cy="32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89113-87B1-4B80-B514-08B7045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1466576"/>
            <a:ext cx="4934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61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A95F5-E1F5-4C69-8DA4-0634842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1485629"/>
            <a:ext cx="505848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3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702-B36F-4524-A291-BF2DA55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RStudio</a:t>
            </a:r>
          </a:p>
        </p:txBody>
      </p:sp>
    </p:spTree>
    <p:extLst>
      <p:ext uri="{BB962C8B-B14F-4D97-AF65-F5344CB8AC3E}">
        <p14:creationId xmlns:p14="http://schemas.microsoft.com/office/powerpoint/2010/main" val="1249558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F7795-ABA7-44A7-BEF6-D479E5D3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318653"/>
            <a:ext cx="820217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3F955-2D8C-4D15-90E6-0E69BFA5255A}"/>
              </a:ext>
            </a:extLst>
          </p:cNvPr>
          <p:cNvSpPr/>
          <p:nvPr/>
        </p:nvSpPr>
        <p:spPr>
          <a:xfrm>
            <a:off x="3399133" y="2523938"/>
            <a:ext cx="6105594" cy="99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62E4A-A9A9-4233-AD30-B2E273DA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" y="0"/>
            <a:ext cx="12109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31E849-7837-408D-B533-13527C619622}"/>
              </a:ext>
            </a:extLst>
          </p:cNvPr>
          <p:cNvSpPr/>
          <p:nvPr/>
        </p:nvSpPr>
        <p:spPr>
          <a:xfrm>
            <a:off x="7860484" y="8389"/>
            <a:ext cx="637564" cy="276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6E1B1-42C3-4982-BF24-FFF48724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41" y="0"/>
            <a:ext cx="998211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C826E-F660-40D0-9038-6BD4650BDC10}"/>
              </a:ext>
            </a:extLst>
          </p:cNvPr>
          <p:cNvSpPr/>
          <p:nvPr/>
        </p:nvSpPr>
        <p:spPr>
          <a:xfrm>
            <a:off x="3363985" y="3614508"/>
            <a:ext cx="1702965" cy="798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r>
              <a:rPr lang="en-US" dirty="0"/>
              <a:t>Part 1: Learn R programming (4 weeks)</a:t>
            </a:r>
          </a:p>
          <a:p>
            <a:r>
              <a:rPr lang="en-US" dirty="0"/>
              <a:t>Part 2: Downstream RNA-Seq analysis with R (4 weeks)</a:t>
            </a:r>
          </a:p>
          <a:p>
            <a:r>
              <a:rPr lang="en-US" dirty="0"/>
              <a:t>Part 3: Upstream RNA-Seq analysis with Linux shell (3 weeks)</a:t>
            </a:r>
          </a:p>
          <a:p>
            <a:r>
              <a:rPr lang="en-US" dirty="0"/>
              <a:t>Part 4: Workshop final project (2 weeks)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942B3-F30A-449B-B168-D3649DB4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00" y="0"/>
            <a:ext cx="9033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0E82B8-3C49-409C-AC7C-2F04BDB9DFBA}"/>
              </a:ext>
            </a:extLst>
          </p:cNvPr>
          <p:cNvSpPr/>
          <p:nvPr/>
        </p:nvSpPr>
        <p:spPr>
          <a:xfrm>
            <a:off x="2098840" y="1693429"/>
            <a:ext cx="3119112" cy="915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D99B3-61CF-45B4-BB68-EDAAC6E4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390365"/>
            <a:ext cx="5172797" cy="4077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0CCC1-3F63-4001-8294-574438AE1227}"/>
              </a:ext>
            </a:extLst>
          </p:cNvPr>
          <p:cNvSpPr/>
          <p:nvPr/>
        </p:nvSpPr>
        <p:spPr>
          <a:xfrm>
            <a:off x="6711193" y="4738633"/>
            <a:ext cx="847288" cy="44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D99B3-61CF-45B4-BB68-EDAAC6E4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601" y="1411414"/>
            <a:ext cx="5172797" cy="40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078B9-D629-450E-BAFE-4BC56AA2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"/>
            <a:ext cx="12192000" cy="65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55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25C49-5FE7-4351-9089-4000724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728550"/>
            <a:ext cx="7097115" cy="340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164A0-4361-415E-8147-E8410EE4745A}"/>
              </a:ext>
            </a:extLst>
          </p:cNvPr>
          <p:cNvSpPr/>
          <p:nvPr/>
        </p:nvSpPr>
        <p:spPr>
          <a:xfrm>
            <a:off x="6526635" y="4570854"/>
            <a:ext cx="1031846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8D68-54AD-4CE9-A344-D7A14EB6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30" y="0"/>
            <a:ext cx="70751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50F72C-F693-419B-8397-62E11AC29FEB}"/>
              </a:ext>
            </a:extLst>
          </p:cNvPr>
          <p:cNvSpPr/>
          <p:nvPr/>
        </p:nvSpPr>
        <p:spPr>
          <a:xfrm>
            <a:off x="2885813" y="1458538"/>
            <a:ext cx="1258348" cy="277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2A291-BA1B-4B88-85B3-D90C2AC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26" y="0"/>
            <a:ext cx="71055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31B361-B16D-4FC8-9009-CD1C052C5DE5}"/>
              </a:ext>
            </a:extLst>
          </p:cNvPr>
          <p:cNvSpPr/>
          <p:nvPr/>
        </p:nvSpPr>
        <p:spPr>
          <a:xfrm>
            <a:off x="8380603" y="6332542"/>
            <a:ext cx="1031846" cy="370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55E53-CF29-4AC1-8835-0D7D3F57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"/>
            <a:ext cx="12192000" cy="6598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E349E-676B-4E2E-9DBF-CEA74E20742F}"/>
              </a:ext>
            </a:extLst>
          </p:cNvPr>
          <p:cNvSpPr/>
          <p:nvPr/>
        </p:nvSpPr>
        <p:spPr>
          <a:xfrm>
            <a:off x="0" y="612648"/>
            <a:ext cx="6014906" cy="605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  <a:endParaRPr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5D5892-4B11-4551-AA84-CAE7DBFB2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 Formal Lecture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Simple Data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785EB-3419-4651-BF73-92F8EC7C8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Gain fundamental R programming skills</a:t>
            </a:r>
          </a:p>
        </p:txBody>
      </p:sp>
    </p:spTree>
    <p:extLst>
      <p:ext uri="{BB962C8B-B14F-4D97-AF65-F5344CB8AC3E}">
        <p14:creationId xmlns:p14="http://schemas.microsoft.com/office/powerpoint/2010/main" val="802468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Characters hold “string” data. For example: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solidFill>
                  <a:srgbClr val="4070A0"/>
                </a:solidFill>
                <a:latin typeface="Courier"/>
              </a:rPr>
              <a:t>"Hello world"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Characters hold “string” data. For example: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solidFill>
                  <a:srgbClr val="4070A0"/>
                </a:solidFill>
                <a:latin typeface="Courier"/>
              </a:rPr>
              <a:t>"Hello world"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"Hello world"</a:t>
            </a:r>
          </a:p>
        </p:txBody>
      </p:sp>
    </p:spTree>
    <p:extLst>
      <p:ext uri="{BB962C8B-B14F-4D97-AF65-F5344CB8AC3E}">
        <p14:creationId xmlns:p14="http://schemas.microsoft.com/office/powerpoint/2010/main" val="1190782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Numbers can be integers or </a:t>
            </a:r>
            <a:r>
              <a:rPr dirty="0" err="1"/>
              <a:t>numerics</a:t>
            </a:r>
            <a:r>
              <a:rPr dirty="0"/>
              <a:t> (i.e., floats) in R. For example: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Numbers can be integers or </a:t>
            </a:r>
            <a:r>
              <a:rPr dirty="0" err="1"/>
              <a:t>numerics</a:t>
            </a:r>
            <a:r>
              <a:rPr dirty="0"/>
              <a:t> (i.e., floats) in R. For example: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1</a:t>
            </a:r>
          </a:p>
        </p:txBody>
      </p:sp>
    </p:spTree>
    <p:extLst>
      <p:ext uri="{BB962C8B-B14F-4D97-AF65-F5344CB8AC3E}">
        <p14:creationId xmlns:p14="http://schemas.microsoft.com/office/powerpoint/2010/main" val="1904582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Numbers can be integers or </a:t>
            </a:r>
            <a:r>
              <a:rPr dirty="0" err="1"/>
              <a:t>numerics</a:t>
            </a:r>
            <a:r>
              <a:rPr dirty="0"/>
              <a:t> (i.e., floats) in R. For example: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1</a:t>
            </a:r>
          </a:p>
          <a:p>
            <a:pPr marL="1270000" indent="0">
              <a:buNone/>
            </a:pPr>
            <a:r>
              <a:rPr sz="1800" dirty="0">
                <a:solidFill>
                  <a:srgbClr val="40A070"/>
                </a:solidFill>
                <a:latin typeface="Courier"/>
              </a:rPr>
              <a:t>2.2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2.2</a:t>
            </a:r>
          </a:p>
        </p:txBody>
      </p:sp>
    </p:spTree>
    <p:extLst>
      <p:ext uri="{BB962C8B-B14F-4D97-AF65-F5344CB8AC3E}">
        <p14:creationId xmlns:p14="http://schemas.microsoft.com/office/powerpoint/2010/main" val="1880014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Numbers can be integers or numerics (i.e., floats) in R. For example: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1</a:t>
            </a:r>
          </a:p>
          <a:p>
            <a:pPr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2.2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2.2</a:t>
            </a:r>
          </a:p>
          <a:p>
            <a:pPr marL="1270000" indent="0">
              <a:buNone/>
            </a:pPr>
            <a:r>
              <a:rPr sz="1800">
                <a:solidFill>
                  <a:srgbClr val="40A070"/>
                </a:solidFill>
                <a:latin typeface="Courier"/>
              </a:rPr>
              <a:t>3E100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3e+100</a:t>
            </a:r>
          </a:p>
        </p:txBody>
      </p:sp>
    </p:spTree>
    <p:extLst>
      <p:ext uri="{BB962C8B-B14F-4D97-AF65-F5344CB8AC3E}">
        <p14:creationId xmlns:p14="http://schemas.microsoft.com/office/powerpoint/2010/main" val="2089032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Logicals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Logicals are either TRUE or FALSE. For example: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FALSE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"numeric"</a:t>
            </a:r>
          </a:p>
        </p:txBody>
      </p:sp>
    </p:spTree>
    <p:extLst>
      <p:ext uri="{BB962C8B-B14F-4D97-AF65-F5344CB8AC3E}">
        <p14:creationId xmlns:p14="http://schemas.microsoft.com/office/powerpoint/2010/main" val="3981519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"numeric"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06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Gain fundamental R programming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downstream RNA-Seq analysis with R</a:t>
            </a:r>
          </a:p>
        </p:txBody>
      </p:sp>
    </p:spTree>
    <p:extLst>
      <p:ext uri="{BB962C8B-B14F-4D97-AF65-F5344CB8AC3E}">
        <p14:creationId xmlns:p14="http://schemas.microsoft.com/office/powerpoint/2010/main" val="16107413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"numeric"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"character"</a:t>
            </a:r>
          </a:p>
        </p:txBody>
      </p:sp>
    </p:spTree>
    <p:extLst>
      <p:ext uri="{BB962C8B-B14F-4D97-AF65-F5344CB8AC3E}">
        <p14:creationId xmlns:p14="http://schemas.microsoft.com/office/powerpoint/2010/main" val="1798913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"numeric"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"character"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</a:t>
            </a:r>
            <a:endParaRPr lang="en-US"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23965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identify the “type” or “class” of an object in R with the </a:t>
            </a:r>
            <a:r>
              <a:rPr sz="1800" dirty="0">
                <a:latin typeface="Courier"/>
              </a:rPr>
              <a:t>class</a:t>
            </a:r>
            <a:r>
              <a:rPr dirty="0"/>
              <a:t> function: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"numeric"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"character"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class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</a:t>
            </a:r>
            <a:endParaRPr lang="en-US" sz="1800" dirty="0">
              <a:latin typeface="Courier"/>
            </a:endParaRPr>
          </a:p>
          <a:p>
            <a:pPr marL="1270000" indent="0">
              <a:buNone/>
            </a:pPr>
            <a:r>
              <a:rPr lang="en-US" sz="1800" dirty="0">
                <a:latin typeface="Courier"/>
              </a:rPr>
              <a:t>## [1] "logical"</a:t>
            </a:r>
          </a:p>
        </p:txBody>
      </p:sp>
    </p:spTree>
    <p:extLst>
      <p:ext uri="{BB962C8B-B14F-4D97-AF65-F5344CB8AC3E}">
        <p14:creationId xmlns:p14="http://schemas.microsoft.com/office/powerpoint/2010/main" val="16247369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also use the </a:t>
            </a:r>
            <a:r>
              <a:rPr sz="1800" dirty="0">
                <a:latin typeface="Courier"/>
              </a:rPr>
              <a:t>str</a:t>
            </a:r>
            <a:r>
              <a:rPr dirty="0"/>
              <a:t> function to see the “structure” of any R object: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also use the </a:t>
            </a:r>
            <a:r>
              <a:rPr sz="1800" dirty="0">
                <a:latin typeface="Courier"/>
              </a:rPr>
              <a:t>str</a:t>
            </a:r>
            <a:r>
              <a:rPr dirty="0"/>
              <a:t> function to see the “structure” of any R object: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num 1</a:t>
            </a:r>
          </a:p>
        </p:txBody>
      </p:sp>
    </p:spTree>
    <p:extLst>
      <p:ext uri="{BB962C8B-B14F-4D97-AF65-F5344CB8AC3E}">
        <p14:creationId xmlns:p14="http://schemas.microsoft.com/office/powerpoint/2010/main" val="4019322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also use the </a:t>
            </a:r>
            <a:r>
              <a:rPr sz="1800" dirty="0">
                <a:latin typeface="Courier"/>
              </a:rPr>
              <a:t>str</a:t>
            </a:r>
            <a:r>
              <a:rPr dirty="0"/>
              <a:t> function to see the “structure” of any R object: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num 1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9197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also use the </a:t>
            </a:r>
            <a:r>
              <a:rPr sz="1800" dirty="0">
                <a:latin typeface="Courier"/>
              </a:rPr>
              <a:t>str</a:t>
            </a:r>
            <a:r>
              <a:rPr dirty="0"/>
              <a:t> function to see the “structure” of any R object: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num 1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 "Hello World!"</a:t>
            </a:r>
          </a:p>
        </p:txBody>
      </p:sp>
    </p:spTree>
    <p:extLst>
      <p:ext uri="{BB962C8B-B14F-4D97-AF65-F5344CB8AC3E}">
        <p14:creationId xmlns:p14="http://schemas.microsoft.com/office/powerpoint/2010/main" val="124638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We can also use the </a:t>
            </a:r>
            <a:r>
              <a:rPr sz="1800" dirty="0">
                <a:latin typeface="Courier"/>
              </a:rPr>
              <a:t>str</a:t>
            </a:r>
            <a:r>
              <a:rPr dirty="0"/>
              <a:t> function to see the “structure” of any R object: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num 1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 dirty="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 </a:t>
            </a:r>
            <a:r>
              <a:rPr sz="1800" dirty="0" err="1">
                <a:latin typeface="Courier"/>
              </a:rPr>
              <a:t>chr</a:t>
            </a:r>
            <a:r>
              <a:rPr sz="1800" dirty="0">
                <a:latin typeface="Courier"/>
              </a:rPr>
              <a:t> "Hello World!"</a:t>
            </a:r>
          </a:p>
          <a:p>
            <a:pPr marL="1270000" indent="0">
              <a:buNone/>
            </a:pPr>
            <a:r>
              <a:rPr sz="1800" b="1" dirty="0">
                <a:solidFill>
                  <a:srgbClr val="007020"/>
                </a:solidFill>
                <a:latin typeface="Courier"/>
              </a:rPr>
              <a:t>str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007020"/>
                </a:solidFill>
                <a:latin typeface="Courier"/>
              </a:rPr>
              <a:t>TRUE</a:t>
            </a:r>
            <a:r>
              <a:rPr sz="1800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0570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Structure Classes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We can also use the </a:t>
            </a:r>
            <a:r>
              <a:rPr sz="1800">
                <a:latin typeface="Courier"/>
              </a:rPr>
              <a:t>str</a:t>
            </a:r>
            <a:r>
              <a:t> function to see the “structure” of any R object: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str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 num 1</a:t>
            </a:r>
          </a:p>
          <a:p>
            <a:pPr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str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"Hello World!"</a:t>
            </a:r>
            <a:r>
              <a:rPr sz="180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 chr "Hello World!"</a:t>
            </a:r>
          </a:p>
          <a:p>
            <a:pPr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str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 logi TRUE</a:t>
            </a:r>
          </a:p>
        </p:txBody>
      </p:sp>
    </p:spTree>
    <p:extLst>
      <p:ext uri="{BB962C8B-B14F-4D97-AF65-F5344CB8AC3E}">
        <p14:creationId xmlns:p14="http://schemas.microsoft.com/office/powerpoint/2010/main" val="1802701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An important tool for writing R code is comments. These are preceded by </a:t>
            </a:r>
            <a:r>
              <a:rPr sz="1800" dirty="0">
                <a:latin typeface="Courier"/>
              </a:rPr>
              <a:t>#</a:t>
            </a:r>
            <a:r>
              <a:rPr dirty="0"/>
              <a:t> and are ignored by R.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This code will say "Hello World!"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"Hello world!"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"Hello world!"</a:t>
            </a:r>
          </a:p>
          <a:p>
            <a:pPr marL="0" indent="0">
              <a:buNone/>
            </a:pPr>
            <a:endParaRPr sz="1800" dirty="0">
              <a:latin typeface="Courier"/>
            </a:endParaRPr>
          </a:p>
          <a:p>
            <a:pPr marL="0" indent="0">
              <a:buNone/>
            </a:pPr>
            <a:r>
              <a:rPr dirty="0"/>
              <a:t>Comments are a helpful tool for conveying information about your code to others.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Gain fundamental R programming skills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downstream RNA-Seq analysis with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Learn to perform upstream RNA-Seq analysis with Linux shell</a:t>
            </a:r>
          </a:p>
        </p:txBody>
      </p:sp>
    </p:spTree>
    <p:extLst>
      <p:ext uri="{BB962C8B-B14F-4D97-AF65-F5344CB8AC3E}">
        <p14:creationId xmlns:p14="http://schemas.microsoft.com/office/powerpoint/2010/main" val="3268440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Simple Data Structure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72E01-B09E-4F80-8621-3C038CC62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Arithmetic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dirty="0"/>
              <a:t>Arithmetic Methods for numeric data types: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Addition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+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 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2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Subtraction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-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0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Multiplication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*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4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Division 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10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/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5</a:t>
            </a:r>
          </a:p>
        </p:txBody>
      </p:sp>
    </p:spTree>
    <p:extLst>
      <p:ext uri="{BB962C8B-B14F-4D97-AF65-F5344CB8AC3E}">
        <p14:creationId xmlns:p14="http://schemas.microsoft.com/office/powerpoint/2010/main" val="3927485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are a way to check if any two objects are the same.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are a way to check if any two objects are the same.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</p:txBody>
      </p:sp>
    </p:spTree>
    <p:extLst>
      <p:ext uri="{BB962C8B-B14F-4D97-AF65-F5344CB8AC3E}">
        <p14:creationId xmlns:p14="http://schemas.microsoft.com/office/powerpoint/2010/main" val="21751552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are a way to check if any two objects are the same.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"Hello" equal "World"?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"Hello"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"World"</a:t>
            </a:r>
          </a:p>
        </p:txBody>
      </p:sp>
    </p:spTree>
    <p:extLst>
      <p:ext uri="{BB962C8B-B14F-4D97-AF65-F5344CB8AC3E}">
        <p14:creationId xmlns:p14="http://schemas.microsoft.com/office/powerpoint/2010/main" val="19219138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are a way to check if any two objects are the same.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TRUE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"Hello" equal "World"?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"Hello"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==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"World"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FALSE</a:t>
            </a:r>
          </a:p>
        </p:txBody>
      </p:sp>
    </p:spTree>
    <p:extLst>
      <p:ext uri="{BB962C8B-B14F-4D97-AF65-F5344CB8AC3E}">
        <p14:creationId xmlns:p14="http://schemas.microsoft.com/office/powerpoint/2010/main" val="42033661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can be inverted to check if two objects are not equal.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not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can be inverted to check if two objects are not equal.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not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FALSE</a:t>
            </a:r>
          </a:p>
        </p:txBody>
      </p:sp>
    </p:spTree>
    <p:extLst>
      <p:ext uri="{BB962C8B-B14F-4D97-AF65-F5344CB8AC3E}">
        <p14:creationId xmlns:p14="http://schemas.microsoft.com/office/powerpoint/2010/main" val="2921651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Equivalence comparisons can be inverted to check if two objects are not equal.</a:t>
            </a:r>
          </a:p>
          <a:p>
            <a:pPr marL="0" indent="0">
              <a:buNone/>
            </a:pPr>
            <a:endParaRPr dirty="0"/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1 not equal 1?</a:t>
            </a:r>
            <a:br>
              <a:rPr dirty="0"/>
            </a:b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 dirty="0">
                <a:latin typeface="Courier"/>
              </a:rPr>
              <a:t>## [1] FALSE</a:t>
            </a:r>
          </a:p>
          <a:p>
            <a:pPr marL="1270000" indent="0">
              <a:buNone/>
            </a:pPr>
            <a:r>
              <a:rPr sz="1800" i="1" dirty="0">
                <a:solidFill>
                  <a:srgbClr val="60A0B0"/>
                </a:solidFill>
                <a:latin typeface="Courier"/>
              </a:rPr>
              <a:t># Does "Hello" not equal "World"?</a:t>
            </a:r>
            <a:br>
              <a:rPr dirty="0"/>
            </a:br>
            <a:r>
              <a:rPr sz="1800" dirty="0">
                <a:solidFill>
                  <a:srgbClr val="4070A0"/>
                </a:solidFill>
                <a:latin typeface="Courier"/>
              </a:rPr>
              <a:t>"Hello"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"/>
              </a:rPr>
              <a:t>!=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 "World"</a:t>
            </a:r>
          </a:p>
        </p:txBody>
      </p:sp>
    </p:spTree>
    <p:extLst>
      <p:ext uri="{BB962C8B-B14F-4D97-AF65-F5344CB8AC3E}">
        <p14:creationId xmlns:p14="http://schemas.microsoft.com/office/powerpoint/2010/main" val="7720626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Equivalence Comparisons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Equivalence comparisons can be inverted to check if two objects are not equal.</a:t>
            </a:r>
          </a:p>
          <a:p>
            <a:pPr marL="0" indent="0">
              <a:buNone/>
            </a:pPr>
            <a:endParaRPr/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Does 1 not equal 1?</a:t>
            </a:r>
            <a:br/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FALSE</a:t>
            </a:r>
          </a:p>
          <a:p>
            <a:pPr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Does "Hello" not equal "World"?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"Hello"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666666"/>
                </a:solidFill>
                <a:latin typeface="Courier"/>
              </a:rPr>
              <a:t>!=</a:t>
            </a:r>
            <a:r>
              <a:rPr sz="1800">
                <a:solidFill>
                  <a:srgbClr val="4070A0"/>
                </a:solidFill>
                <a:latin typeface="Courier"/>
              </a:rPr>
              <a:t> "World"</a:t>
            </a:r>
          </a:p>
          <a:p>
            <a:pPr marL="1270000" indent="0">
              <a:buNone/>
            </a:pPr>
            <a:r>
              <a:rPr sz="1800">
                <a:latin typeface="Courier"/>
              </a:rPr>
              <a:t>## [1] TRUE</a:t>
            </a:r>
          </a:p>
        </p:txBody>
      </p:sp>
    </p:spTree>
    <p:extLst>
      <p:ext uri="{BB962C8B-B14F-4D97-AF65-F5344CB8AC3E}">
        <p14:creationId xmlns:p14="http://schemas.microsoft.com/office/powerpoint/2010/main" val="95879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5198</Words>
  <Application>Microsoft Office PowerPoint</Application>
  <PresentationFormat>Widescreen</PresentationFormat>
  <Paragraphs>645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1" baseType="lpstr">
      <vt:lpstr>Arial</vt:lpstr>
      <vt:lpstr>Arial Nova</vt:lpstr>
      <vt:lpstr>Calibri</vt:lpstr>
      <vt:lpstr>Calibri Light</vt:lpstr>
      <vt:lpstr>Courier</vt:lpstr>
      <vt:lpstr>Office Theme</vt:lpstr>
      <vt:lpstr>Bioinformatics Bootcamp</vt:lpstr>
      <vt:lpstr>Workshop Orientation</vt:lpstr>
      <vt:lpstr>Why a workshop?</vt:lpstr>
      <vt:lpstr>Workshop Structure</vt:lpstr>
      <vt:lpstr>Workshop Structure</vt:lpstr>
      <vt:lpstr>Workshop Structure</vt:lpstr>
      <vt:lpstr>Learning goals and objectives</vt:lpstr>
      <vt:lpstr>Learning goals and objectives</vt:lpstr>
      <vt:lpstr>Learning goals and objectives</vt:lpstr>
      <vt:lpstr>Learning goals and objectives</vt:lpstr>
      <vt:lpstr>Learning goals and objectives</vt:lpstr>
      <vt:lpstr>How to succeed in this workshop</vt:lpstr>
      <vt:lpstr>How to succeed in this workshop</vt:lpstr>
      <vt:lpstr>How to succeed in this workshop</vt:lpstr>
      <vt:lpstr>How to succeed in this workshop</vt:lpstr>
      <vt:lpstr>Bioinformatics Bootcamp Instructors</vt:lpstr>
      <vt:lpstr>About BIG club</vt:lpstr>
      <vt:lpstr>Introduction to Bioinformatics and R</vt:lpstr>
      <vt:lpstr>What is bioinformatics?</vt:lpstr>
      <vt:lpstr>PowerPoint Presentation</vt:lpstr>
      <vt:lpstr>What is bioinformatics used for?</vt:lpstr>
      <vt:lpstr>What is bioinformatics used for?</vt:lpstr>
      <vt:lpstr>What is bioinformatics used for?</vt:lpstr>
      <vt:lpstr>What is bioinformatics used for?</vt:lpstr>
      <vt:lpstr>What is bioinformatics used for?</vt:lpstr>
      <vt:lpstr>What is bioinformatics used for?</vt:lpstr>
      <vt:lpstr>What is bioinformatics used for?</vt:lpstr>
      <vt:lpstr>What is bioinformatics used for?</vt:lpstr>
      <vt:lpstr>What is bioinformatics used for?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Implications of Open Source Bioinformatics…</vt:lpstr>
      <vt:lpstr>Question: Does cisplatin cause a decrease in NRP1 expression?</vt:lpstr>
      <vt:lpstr>What is R?</vt:lpstr>
      <vt:lpstr>What is R?</vt:lpstr>
      <vt:lpstr>Why learn R?</vt:lpstr>
      <vt:lpstr>Why learn R?</vt:lpstr>
      <vt:lpstr>R-based Bioconductor is the leading repository of bioinformatics software</vt:lpstr>
      <vt:lpstr>R-based Bioconductor is the leading repository of bioinformatics software</vt:lpstr>
      <vt:lpstr>PowerPoint Presentation</vt:lpstr>
      <vt:lpstr>Fine alternatives to R exist</vt:lpstr>
      <vt:lpstr>Setting up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Structures in R</vt:lpstr>
      <vt:lpstr>Simple Data Structures</vt:lpstr>
      <vt:lpstr>Characters</vt:lpstr>
      <vt:lpstr>Characters</vt:lpstr>
      <vt:lpstr>Numbers</vt:lpstr>
      <vt:lpstr>Numbers</vt:lpstr>
      <vt:lpstr>Numbers</vt:lpstr>
      <vt:lpstr>Numbers</vt:lpstr>
      <vt:lpstr>Logicals</vt:lpstr>
      <vt:lpstr>Data Structure Classes</vt:lpstr>
      <vt:lpstr>Data Structure Classes</vt:lpstr>
      <vt:lpstr>Data Structure Classes</vt:lpstr>
      <vt:lpstr>Data Structure Classes</vt:lpstr>
      <vt:lpstr>Data Structure Classes</vt:lpstr>
      <vt:lpstr>Data Structure Classes</vt:lpstr>
      <vt:lpstr>Data Structure Classes cont.</vt:lpstr>
      <vt:lpstr>Data Structure Classes cont.</vt:lpstr>
      <vt:lpstr>Data Structure Classes cont.</vt:lpstr>
      <vt:lpstr>Data Structure Classes cont.</vt:lpstr>
      <vt:lpstr>Data Structure Classes cont.</vt:lpstr>
      <vt:lpstr>Data Structure Classes cont.</vt:lpstr>
      <vt:lpstr>Comments</vt:lpstr>
      <vt:lpstr>Simple Data Structure Methods</vt:lpstr>
      <vt:lpstr>Arithmetic Methods</vt:lpstr>
      <vt:lpstr>Equivalence Comparisons</vt:lpstr>
      <vt:lpstr>Equivalence Comparisons</vt:lpstr>
      <vt:lpstr>Equivalence Comparisons</vt:lpstr>
      <vt:lpstr>Equivalence Comparisons</vt:lpstr>
      <vt:lpstr>Equivalence Comparisons cont.</vt:lpstr>
      <vt:lpstr>Equivalence Comparisons cont.</vt:lpstr>
      <vt:lpstr>Equivalence Comparisons cont.</vt:lpstr>
      <vt:lpstr>Equivalence Comparisons cont.</vt:lpstr>
      <vt:lpstr>Mathematical Comparisons</vt:lpstr>
      <vt:lpstr>Mathematical Comparisons</vt:lpstr>
      <vt:lpstr>Mathematical Comparisons</vt:lpstr>
      <vt:lpstr>Mathematical Comparisons</vt:lpstr>
      <vt:lpstr>Mathematical Comparisons</vt:lpstr>
      <vt:lpstr>Mathematical Comparisons</vt:lpstr>
      <vt:lpstr>Mathematical Comparisons</vt:lpstr>
      <vt:lpstr>Variables</vt:lpstr>
      <vt:lpstr>Variables cont.</vt:lpstr>
      <vt:lpstr>Variables cont.</vt:lpstr>
      <vt:lpstr>Complex Data Structures</vt:lpstr>
      <vt:lpstr>Vectors</vt:lpstr>
      <vt:lpstr>Vectors</vt:lpstr>
      <vt:lpstr>Vectors</vt:lpstr>
      <vt:lpstr>Vectors</vt:lpstr>
      <vt:lpstr>Vectors</vt:lpstr>
      <vt:lpstr>Vectors cont.</vt:lpstr>
      <vt:lpstr>Vectors cont.</vt:lpstr>
      <vt:lpstr>Vectors cont.</vt:lpstr>
      <vt:lpstr>Vectors cont.</vt:lpstr>
      <vt:lpstr>Vectors cont.</vt:lpstr>
      <vt:lpstr>Vectors cont.</vt:lpstr>
      <vt:lpstr>Vectors cont.</vt:lpstr>
      <vt:lpstr>Vectors cont.</vt:lpstr>
      <vt:lpstr>Vectors cont.</vt:lpstr>
      <vt:lpstr>Lists</vt:lpstr>
      <vt:lpstr>Lists</vt:lpstr>
      <vt:lpstr>Lists cont.</vt:lpstr>
      <vt:lpstr>Lists cont.</vt:lpstr>
      <vt:lpstr>Lists cont.</vt:lpstr>
      <vt:lpstr>Lists cont.</vt:lpstr>
      <vt:lpstr>Lists cont.</vt:lpstr>
      <vt:lpstr>Lists cont.</vt:lpstr>
      <vt:lpstr>Lists cont.</vt:lpstr>
      <vt:lpstr>Data Frames</vt:lpstr>
      <vt:lpstr>Data Frames</vt:lpstr>
      <vt:lpstr>Data Frames cont.</vt:lpstr>
      <vt:lpstr>Data Frames cont.</vt:lpstr>
      <vt:lpstr>Data Frames cont.</vt:lpstr>
      <vt:lpstr>Data Frames cont.</vt:lpstr>
      <vt:lpstr>Data Frames cont.</vt:lpstr>
      <vt:lpstr>Data Frames cont.</vt:lpstr>
      <vt:lpstr>Data Frames cont.</vt:lpstr>
      <vt:lpstr>Data Frames cont.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 Miller</dc:creator>
  <cp:lastModifiedBy>Henry Miller</cp:lastModifiedBy>
  <cp:revision>126</cp:revision>
  <dcterms:created xsi:type="dcterms:W3CDTF">2020-08-31T22:02:41Z</dcterms:created>
  <dcterms:modified xsi:type="dcterms:W3CDTF">2020-09-02T00:37:26Z</dcterms:modified>
</cp:coreProperties>
</file>